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5" r:id="rId6"/>
    <p:sldId id="259" r:id="rId7"/>
    <p:sldId id="263" r:id="rId8"/>
    <p:sldId id="260" r:id="rId9"/>
    <p:sldId id="261" r:id="rId10"/>
    <p:sldId id="269" r:id="rId11"/>
    <p:sldId id="268" r:id="rId12"/>
    <p:sldId id="267" r:id="rId13"/>
    <p:sldId id="271" r:id="rId14"/>
    <p:sldId id="262" r:id="rId15"/>
  </p:sldIdLst>
  <p:sldSz cx="6858000" cy="9906000" type="A4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4" autoAdjust="0"/>
    <p:restoredTop sz="97073" autoAdjust="0"/>
  </p:normalViewPr>
  <p:slideViewPr>
    <p:cSldViewPr>
      <p:cViewPr varScale="1">
        <p:scale>
          <a:sx n="77" d="100"/>
          <a:sy n="77" d="100"/>
        </p:scale>
        <p:origin x="3012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AC84CD-6A52-49B6-BB68-7F297746643D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43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F26603-ABE9-447B-B693-F19EA2C22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9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22500" y="768350"/>
            <a:ext cx="26543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6603-ABE9-447B-B693-F19EA2C22E2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0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751670"/>
            <a:ext cx="5657850" cy="3746853"/>
          </a:xfrm>
        </p:spPr>
        <p:txBody>
          <a:bodyPr anchor="b"/>
          <a:lstStyle>
            <a:lvl1pPr>
              <a:defRPr sz="3427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604000"/>
            <a:ext cx="4846320" cy="1540933"/>
          </a:xfrm>
        </p:spPr>
        <p:txBody>
          <a:bodyPr anchor="t">
            <a:normAutofit/>
          </a:bodyPr>
          <a:lstStyle>
            <a:lvl1pPr marL="0" indent="0" algn="l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1pPr>
            <a:lvl2pPr marL="23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4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8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2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314450" cy="8452203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7924801"/>
            <a:ext cx="5744765" cy="1687689"/>
          </a:xfrm>
        </p:spPr>
        <p:txBody>
          <a:bodyPr anchor="t"/>
          <a:lstStyle>
            <a:lvl1pPr algn="l">
              <a:defRPr sz="1869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5565248"/>
            <a:ext cx="4601765" cy="2359555"/>
          </a:xfrm>
        </p:spPr>
        <p:txBody>
          <a:bodyPr anchor="b"/>
          <a:lstStyle>
            <a:lvl1pPr marL="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1pPr>
            <a:lvl2pPr marL="23739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18944"/>
            <a:ext cx="2743200" cy="6630416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8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218944"/>
            <a:ext cx="2743200" cy="6630416"/>
          </a:xfrm>
        </p:spPr>
        <p:txBody>
          <a:bodyPr/>
          <a:lstStyle>
            <a:lvl1pPr>
              <a:defRPr sz="1454"/>
            </a:lvl1pPr>
            <a:lvl2pPr>
              <a:defRPr sz="1246"/>
            </a:lvl2pPr>
            <a:lvl3pPr>
              <a:defRPr sz="1038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2743200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sz="1038" b="1">
                <a:solidFill>
                  <a:schemeClr val="tx2"/>
                </a:solidFill>
              </a:defRPr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2743200" cy="5707416"/>
          </a:xfrm>
        </p:spPr>
        <p:txBody>
          <a:bodyPr/>
          <a:lstStyle>
            <a:lvl1pPr>
              <a:defRPr sz="1246"/>
            </a:lvl1pPr>
            <a:lvl2pPr>
              <a:defRPr sz="1038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217385"/>
            <a:ext cx="2743200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sz="1038" b="1">
                <a:solidFill>
                  <a:schemeClr val="tx2"/>
                </a:solidFill>
              </a:defRPr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3141486"/>
            <a:ext cx="2743200" cy="5707416"/>
          </a:xfrm>
        </p:spPr>
        <p:txBody>
          <a:bodyPr/>
          <a:lstStyle>
            <a:lvl1pPr>
              <a:defRPr sz="1246"/>
            </a:lvl1pPr>
            <a:lvl2pPr>
              <a:defRPr sz="1038"/>
            </a:lvl2pPr>
            <a:lvl3pPr>
              <a:defRPr sz="935"/>
            </a:lvl3pPr>
            <a:lvl4pPr>
              <a:defRPr sz="831"/>
            </a:lvl4pPr>
            <a:lvl5pPr>
              <a:defRPr sz="831"/>
            </a:lvl5pPr>
            <a:lvl6pPr>
              <a:defRPr sz="831"/>
            </a:lvl6pPr>
            <a:lvl7pPr>
              <a:defRPr sz="831"/>
            </a:lvl7pPr>
            <a:lvl8pPr>
              <a:defRPr sz="831"/>
            </a:lvl8pPr>
            <a:lvl9pPr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938008"/>
            <a:ext cx="5829300" cy="858520"/>
          </a:xfrm>
        </p:spPr>
        <p:txBody>
          <a:bodyPr anchor="b"/>
          <a:lstStyle>
            <a:lvl1pPr algn="ctr">
              <a:defRPr sz="1142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8805334"/>
            <a:ext cx="5829301" cy="880533"/>
          </a:xfrm>
        </p:spPr>
        <p:txBody>
          <a:bodyPr>
            <a:normAutofit/>
          </a:bodyPr>
          <a:lstStyle>
            <a:lvl1pPr marL="0" indent="0" algn="ctr">
              <a:buNone/>
              <a:defRPr sz="831"/>
            </a:lvl1pPr>
            <a:lvl2pPr marL="237390" indent="0">
              <a:buNone/>
              <a:defRPr sz="623"/>
            </a:lvl2pPr>
            <a:lvl3pPr marL="474779" indent="0">
              <a:buNone/>
              <a:defRPr sz="519"/>
            </a:lvl3pPr>
            <a:lvl4pPr marL="712169" indent="0">
              <a:buNone/>
              <a:defRPr sz="467"/>
            </a:lvl4pPr>
            <a:lvl5pPr marL="949559" indent="0">
              <a:buNone/>
              <a:defRPr sz="467"/>
            </a:lvl5pPr>
            <a:lvl6pPr marL="1186948" indent="0">
              <a:buNone/>
              <a:defRPr sz="467"/>
            </a:lvl6pPr>
            <a:lvl7pPr marL="1424338" indent="0">
              <a:buNone/>
              <a:defRPr sz="467"/>
            </a:lvl7pPr>
            <a:lvl8pPr marL="1661728" indent="0">
              <a:buNone/>
              <a:defRPr sz="467"/>
            </a:lvl8pPr>
            <a:lvl9pPr marL="1899117" indent="0">
              <a:buNone/>
              <a:defRPr sz="46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50333"/>
            <a:ext cx="5829300" cy="713965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937624"/>
            <a:ext cx="5829300" cy="858904"/>
          </a:xfrm>
        </p:spPr>
        <p:txBody>
          <a:bodyPr anchor="b"/>
          <a:lstStyle>
            <a:lvl1pPr algn="ctr">
              <a:defRPr sz="1142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924800"/>
          </a:xfrm>
        </p:spPr>
        <p:txBody>
          <a:bodyPr/>
          <a:lstStyle>
            <a:lvl1pPr marL="0" indent="0">
              <a:buNone/>
              <a:defRPr sz="1662"/>
            </a:lvl1pPr>
            <a:lvl2pPr marL="237390" indent="0">
              <a:buNone/>
              <a:defRPr sz="1454"/>
            </a:lvl2pPr>
            <a:lvl3pPr marL="474779" indent="0">
              <a:buNone/>
              <a:defRPr sz="1246"/>
            </a:lvl3pPr>
            <a:lvl4pPr marL="712169" indent="0">
              <a:buNone/>
              <a:defRPr sz="1038"/>
            </a:lvl4pPr>
            <a:lvl5pPr marL="949559" indent="0">
              <a:buNone/>
              <a:defRPr sz="1038"/>
            </a:lvl5pPr>
            <a:lvl6pPr marL="1186948" indent="0">
              <a:buNone/>
              <a:defRPr sz="1038"/>
            </a:lvl6pPr>
            <a:lvl7pPr marL="1424338" indent="0">
              <a:buNone/>
              <a:defRPr sz="1038"/>
            </a:lvl7pPr>
            <a:lvl8pPr marL="1661728" indent="0">
              <a:buNone/>
              <a:defRPr sz="1038"/>
            </a:lvl8pPr>
            <a:lvl9pPr marL="1899117" indent="0">
              <a:buNone/>
              <a:defRPr sz="103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805333"/>
            <a:ext cx="5829300" cy="884936"/>
          </a:xfrm>
        </p:spPr>
        <p:txBody>
          <a:bodyPr>
            <a:normAutofit/>
          </a:bodyPr>
          <a:lstStyle>
            <a:lvl1pPr marL="0" indent="0" algn="ctr">
              <a:buNone/>
              <a:defRPr sz="831"/>
            </a:lvl1pPr>
            <a:lvl2pPr marL="237390" indent="0">
              <a:buNone/>
              <a:defRPr sz="623"/>
            </a:lvl2pPr>
            <a:lvl3pPr marL="474779" indent="0">
              <a:buNone/>
              <a:defRPr sz="519"/>
            </a:lvl3pPr>
            <a:lvl4pPr marL="712169" indent="0">
              <a:buNone/>
              <a:defRPr sz="467"/>
            </a:lvl4pPr>
            <a:lvl5pPr marL="949559" indent="0">
              <a:buNone/>
              <a:defRPr sz="467"/>
            </a:lvl5pPr>
            <a:lvl6pPr marL="1186948" indent="0">
              <a:buNone/>
              <a:defRPr sz="467"/>
            </a:lvl6pPr>
            <a:lvl7pPr marL="1424338" indent="0">
              <a:buNone/>
              <a:defRPr sz="467"/>
            </a:lvl7pPr>
            <a:lvl8pPr marL="1661728" indent="0">
              <a:buNone/>
              <a:defRPr sz="467"/>
            </a:lvl8pPr>
            <a:lvl9pPr marL="1899117" indent="0">
              <a:buNone/>
              <a:defRPr sz="46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57150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5715000" cy="693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5"/>
          </a:p>
        </p:txBody>
      </p:sp>
      <p:sp>
        <p:nvSpPr>
          <p:cNvPr id="8" name="Rectangle 7"/>
          <p:cNvSpPr/>
          <p:nvPr/>
        </p:nvSpPr>
        <p:spPr>
          <a:xfrm>
            <a:off x="6343650" y="7924800"/>
            <a:ext cx="51435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5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8159609"/>
            <a:ext cx="411480" cy="572347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935">
                <a:solidFill>
                  <a:srgbClr val="FFFFFF"/>
                </a:solidFill>
              </a:defRPr>
            </a:lvl1pPr>
          </a:lstStyle>
          <a:p>
            <a:fld id="{3C03655B-F2F5-475F-974E-849AD7DFD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868212" y="5975209"/>
            <a:ext cx="34194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816849" y="2504440"/>
            <a:ext cx="352213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bg2"/>
                </a:solidFill>
              </a:defRPr>
            </a:lvl1pPr>
          </a:lstStyle>
          <a:p>
            <a:fld id="{D255F17A-1B42-4C9A-A4C1-BF5D276B9CF6}" type="datetimeFigureOut">
              <a:rPr lang="zh-TW" altLang="en-US" smtClean="0"/>
              <a:t>2021/1/27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74779" rtl="0" eaLnBrk="1" latinLnBrk="0" hangingPunct="1">
        <a:spcBef>
          <a:spcPct val="0"/>
        </a:spcBef>
        <a:buNone/>
        <a:defRPr sz="2388" kern="1200" cap="none" spc="-52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78042" indent="-118695" algn="l" defTabSz="4747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42" kern="1200">
          <a:solidFill>
            <a:schemeClr val="tx1"/>
          </a:solidFill>
          <a:latin typeface="+mn-lt"/>
          <a:ea typeface="+mn-ea"/>
          <a:cs typeface="+mn-cs"/>
        </a:defRPr>
      </a:lvl1pPr>
      <a:lvl2pPr marL="332346" indent="-118695" algn="l" defTabSz="47477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2pPr>
      <a:lvl3pPr marL="522257" indent="-118695" algn="l" defTabSz="474779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664691" indent="-118695" algn="l" defTabSz="474779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831" kern="1200">
          <a:solidFill>
            <a:schemeClr val="tx1"/>
          </a:solidFill>
          <a:latin typeface="+mn-lt"/>
          <a:ea typeface="+mn-ea"/>
          <a:cs typeface="+mn-cs"/>
        </a:defRPr>
      </a:lvl4pPr>
      <a:lvl5pPr marL="807125" indent="-118695" algn="l" defTabSz="474779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72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02081" indent="-94956" algn="l" defTabSz="4747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2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7037" indent="-94956" algn="l" defTabSz="47477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727" kern="1200">
          <a:solidFill>
            <a:schemeClr val="tx1"/>
          </a:solidFill>
          <a:latin typeface="+mn-lt"/>
          <a:ea typeface="+mn-ea"/>
          <a:cs typeface="+mn-cs"/>
        </a:defRPr>
      </a:lvl7pPr>
      <a:lvl8pPr marL="1091992" indent="-94956" algn="l" defTabSz="474779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727" kern="1200">
          <a:solidFill>
            <a:schemeClr val="tx1"/>
          </a:solidFill>
          <a:latin typeface="+mn-lt"/>
          <a:ea typeface="+mn-ea"/>
          <a:cs typeface="+mn-cs"/>
        </a:defRPr>
      </a:lvl8pPr>
      <a:lvl9pPr marL="1186948" indent="-94956" algn="l" defTabSz="474779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7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6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5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4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3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17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ang0802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law.blog.nctu.edu.tw/graduate/" TargetMode="External"/><Relationship Id="rId2" Type="http://schemas.openxmlformats.org/officeDocument/2006/relationships/hyperlink" Target="mailto:hyjuang@g2.nctu.edu.t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work.itl.nctu.edu.tw/mem_login.php" TargetMode="External"/><Relationship Id="rId4" Type="http://schemas.openxmlformats.org/officeDocument/2006/relationships/hyperlink" Target="https://www.facebook.com/SCHOOLOFLAWNCT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ch5918@g2.nctu.edu.tw" TargetMode="External"/><Relationship Id="rId2" Type="http://schemas.openxmlformats.org/officeDocument/2006/relationships/hyperlink" Target="https://ethics.nctu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6074" y="560512"/>
            <a:ext cx="6292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2000" b="1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陽明交通大學科</a:t>
            </a:r>
            <a:r>
              <a:rPr lang="zh-TW" altLang="en-US" sz="20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法所碩士班口試及離校流程</a:t>
            </a:r>
            <a:r>
              <a:rPr lang="en-US" altLang="zh-TW" sz="20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  <a:r>
              <a:rPr lang="en-US" altLang="zh-TW" sz="11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2020.08.27</a:t>
            </a:r>
            <a:endParaRPr lang="zh-TW" altLang="en-US" sz="1100" b="1" dirty="0">
              <a:solidFill>
                <a:srgbClr val="0000FF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1943" y="1183381"/>
            <a:ext cx="4272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步驟一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畢業學分數確認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請至網頁下載修課情形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(Excel)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，填寫後寄給莉雯確認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莉雯信箱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 jca888@g2.nctu.edu.tw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6040" y="2336888"/>
            <a:ext cx="6080511" cy="1026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修業規章參考路徑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︰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科法所網站→學業與課程→學業規範→修業規章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修課情形下載路徑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︰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科法所網站→學業與課程→表格下載→碩士班修課確認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935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935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0" y="3224808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96" y="1640632"/>
            <a:ext cx="5384295" cy="79015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632" y="416496"/>
            <a:ext cx="6574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注意事項 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表格請輸入資料後印出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指導老師同時也是口試委員者，請老師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口試委員簽名處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】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【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指導教授簽名處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】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都要簽名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1400" b="1" u="sng" dirty="0">
                <a:latin typeface="Adobe 繁黑體 Std B" pitchFamily="34" charset="-120"/>
                <a:ea typeface="Adobe 繁黑體 Std B" pitchFamily="34" charset="-120"/>
              </a:rPr>
              <a:t>審定書表格最底下應該要有口試當天的日期</a:t>
            </a:r>
            <a:r>
              <a:rPr lang="en-US" altLang="zh-TW" sz="1400" b="1" u="sng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u="sng" dirty="0">
                <a:latin typeface="Adobe 繁黑體 Std B" pitchFamily="34" charset="-120"/>
                <a:ea typeface="Adobe 繁黑體 Std B" pitchFamily="34" charset="-120"/>
              </a:rPr>
              <a:t>不知為何它經常被消失，請留意</a:t>
            </a:r>
            <a:r>
              <a:rPr lang="en-US" altLang="zh-TW" sz="1400" b="1" u="sng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9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" y="2072680"/>
            <a:ext cx="5675358" cy="74042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656" y="128464"/>
            <a:ext cx="59046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注意事項 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表格請輸入資料後印出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視訊口試一定要事先專案簽准才可以使用，在申請時就要先提出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3.【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論文原創性比對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】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一定要請指導老師簽名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論文口試委員名單可以用打字的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5.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學位考試召集人欄位一定要請召集人勾選並簽名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如果你發現你的表格長不一樣，代表用錯版本，請回去找老師補簽完才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可送出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1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7994" y="452454"/>
            <a:ext cx="5673348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步驟十 一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離校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上傳論文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圖書館網站→博碩士論文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=&gt;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產生授權書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留意浮水印、頁碼要求、系所名稱請注意下方黃色標示處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論文審查須經系所與圖書館兩個流程，請提早上傳，並確認系所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及圖書館均審核通過後再過來跑離校，</a:t>
            </a:r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不接受離校當天或前一天上傳</a:t>
            </a:r>
            <a:endParaRPr lang="en-US" altLang="zh-TW" sz="14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 未經確認審核通過就來跑離校之情形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，為避免延誤您的離校作業，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請務必預留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2-3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天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送繳：論文總共須繳交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本平裝本，所上留存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本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送繳註冊組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將依規定轉送國家圖書館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及本校圖書館部份一律由所上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收齊後送出 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3008784"/>
            <a:ext cx="5658480" cy="626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8680" y="704528"/>
            <a:ext cx="565411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啟動離校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單一入口網站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=&gt;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產生離校程序單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5.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給指導老師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親簽署離校程序單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碩士論文授權書如為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延後公開</a:t>
            </a:r>
            <a:endParaRPr lang="en-US" altLang="zh-TW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則亦需要給指導老師親簽，請留意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  <a:sym typeface="Wingdings 2" panose="05020102010507070707" pitchFamily="18" charset="2"/>
              </a:rPr>
              <a:t>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上傳論文審核完了，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  <a:sym typeface="Wingdings 2" panose="05020102010507070707" pitchFamily="18" charset="2"/>
              </a:rPr>
              <a:t>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五本論文準備好了，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  <a:sym typeface="Wingdings 2" panose="05020102010507070707" pitchFamily="18" charset="2"/>
              </a:rPr>
              <a:t>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離校程序單、授權書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都簽名了，以上程序都準備好就可以來跑離校囉～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7.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確認是否當學期還有選課，如該課程成績還沒送出，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則無法於離校時取得畢業證書。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8.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到學校跑離校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1400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4704" y="5681587"/>
            <a:ext cx="51667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大家都想知道的離校期限問題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endParaRPr lang="en-US" altLang="zh-TW" sz="1400" dirty="0">
              <a:solidFill>
                <a:srgbClr val="0000FF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口試時間 在上學期者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口試與成績送出於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月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31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日前</a:t>
            </a:r>
            <a:endParaRPr lang="en-US" altLang="zh-TW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口試時間在下學期者 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口試與成績送出於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7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月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31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日前</a:t>
            </a:r>
            <a:endParaRPr lang="en-US" altLang="zh-TW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離校時間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==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沒有限制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但強烈建議於一個月內完成修改與離校</a:t>
            </a:r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)</a:t>
            </a:r>
          </a:p>
          <a:p>
            <a:endParaRPr lang="en-US" altLang="zh-TW" sz="14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口試時間在暑期</a:t>
            </a:r>
            <a:r>
              <a:rPr lang="en-US" altLang="zh-TW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:</a:t>
            </a:r>
            <a:r>
              <a:rPr lang="en-US" altLang="zh-TW" sz="14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8</a:t>
            </a:r>
            <a:r>
              <a:rPr lang="zh-TW" altLang="en-US" sz="14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月</a:t>
            </a:r>
            <a:r>
              <a:rPr lang="en-US" altLang="zh-TW" sz="14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1</a:t>
            </a:r>
            <a:r>
              <a:rPr lang="zh-TW" altLang="en-US" sz="14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日</a:t>
            </a:r>
            <a:r>
              <a:rPr lang="en-US" altLang="zh-TW" sz="14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-9</a:t>
            </a:r>
            <a:r>
              <a:rPr lang="zh-TW" altLang="en-US" sz="14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月中開學日前</a:t>
            </a:r>
            <a:endParaRPr lang="en-US" altLang="zh-TW" sz="1400" b="1" dirty="0">
              <a:solidFill>
                <a:srgbClr val="0000FF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於</a:t>
            </a:r>
            <a:r>
              <a:rPr lang="zh-TW" altLang="en-US" sz="1400" b="1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開學日前</a:t>
            </a:r>
            <a:r>
              <a:rPr lang="zh-TW" altLang="en-US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完成離校， 僅需繳交學生平安保險跟急難救助金</a:t>
            </a:r>
            <a:endParaRPr lang="en-US" altLang="zh-TW" sz="1400" b="1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r>
              <a:rPr lang="en-US" altLang="zh-TW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不用繳交隔學期學雜費</a:t>
            </a:r>
            <a:r>
              <a:rPr lang="en-US" altLang="zh-TW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)</a:t>
            </a:r>
          </a:p>
          <a:p>
            <a:endParaRPr lang="en-US" altLang="zh-TW" sz="1400" b="1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未於</a:t>
            </a:r>
            <a:r>
              <a:rPr lang="en-US" altLang="zh-TW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9</a:t>
            </a:r>
            <a:r>
              <a:rPr lang="zh-TW" altLang="en-US" sz="1400" b="1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月中開學日前離校者仍須繳交隔學期學雜費</a:t>
            </a:r>
            <a:endParaRPr lang="en-US" altLang="zh-TW" sz="1400" b="1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endParaRPr lang="en-US" altLang="zh-TW" sz="14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PS.</a:t>
            </a:r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下學期年限屆滿的同學就一定要在</a:t>
            </a:r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7</a:t>
            </a:r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月</a:t>
            </a:r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31</a:t>
            </a:r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日前送出口試成績，</a:t>
            </a:r>
            <a:endParaRPr lang="en-US" altLang="zh-TW" sz="1400" b="1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  <a:sym typeface="Wingdings" panose="05000000000000000000" pitchFamily="2" charset="2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    不能在暑期口試囉</a:t>
            </a:r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!!!</a:t>
            </a:r>
            <a:endParaRPr lang="en-US" altLang="zh-TW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1400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24944" y="3210617"/>
            <a:ext cx="2954655" cy="2267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小秘訣 </a:t>
            </a:r>
            <a:r>
              <a:rPr lang="en-US" altLang="zh-TW" sz="12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可以請學校影印室印論文</a:t>
            </a:r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洪小姐會協助跟莉雯取得審定書跟授權書</a:t>
            </a:r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印完也會將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本論文本送到辦公室哦</a:t>
            </a:r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工三館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樓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125A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影印室</a:t>
            </a:r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洪小姐 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(0958-220330)</a:t>
            </a:r>
            <a:b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  <a:hlinkClick r:id="rId2"/>
              </a:rPr>
              <a:t>ang0802@gmail.com</a:t>
            </a:r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2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郵局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700 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帳號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0061004-0866243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洪淑正</a:t>
            </a:r>
          </a:p>
          <a:p>
            <a:endParaRPr lang="zh-TW" altLang="en-US" sz="935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34" y="3008784"/>
            <a:ext cx="758633" cy="6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6061" y="278445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8680" y="704528"/>
            <a:ext cx="604867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步驟十一 </a:t>
            </a:r>
            <a:r>
              <a:rPr lang="en-US" altLang="zh-TW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 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恭喜畢業！！！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請撰寫畢業心得供學弟妹們參考，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心得撰寫完請寄給莊弘鈺老師、副本給珮瑜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莊老師信箱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dirty="0">
                <a:latin typeface="Adobe 繁黑體 Std B" pitchFamily="34" charset="-120"/>
                <a:ea typeface="Adobe 繁黑體 Std B" pitchFamily="34" charset="-120"/>
                <a:hlinkClick r:id="rId2"/>
              </a:rPr>
              <a:t>hyjuang@g2.nctu.edu.tw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文章將會刊登於科技法律領航電子報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dirty="0">
                <a:latin typeface="Adobe 繁黑體 Std B" pitchFamily="34" charset="-120"/>
                <a:ea typeface="Adobe 繁黑體 Std B" pitchFamily="34" charset="-120"/>
                <a:hlinkClick r:id="rId3"/>
              </a:rPr>
              <a:t>http://schooloflaw.blog.nctu.edu.tw/graduate/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交大科法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FB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粉絲專頁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dirty="0">
                <a:latin typeface="Adobe 繁黑體 Std B" pitchFamily="34" charset="-120"/>
                <a:ea typeface="Adobe 繁黑體 Std B" pitchFamily="34" charset="-120"/>
                <a:hlinkClick r:id="rId4"/>
              </a:rPr>
              <a:t>https://www.facebook.com/SCHOOLOFLAWNCTU/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畢業後請同學們隨時更新自己的資訊，以完備資料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dirty="0">
                <a:latin typeface="Adobe 繁黑體 Std B" pitchFamily="34" charset="-120"/>
                <a:ea typeface="Adobe 繁黑體 Std B" pitchFamily="34" charset="-120"/>
                <a:hlinkClick r:id="rId5"/>
              </a:rPr>
              <a:t>http://ework.itl.nctu.edu.tw/mem_login.php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畢業後滿一年、三年、五年學校會發畢業生流向調查，</a:t>
            </a:r>
            <a:endParaRPr lang="en-US" altLang="zh-TW" b="1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此調查對於掌握畢業生動向非常重要，且為非公開、</a:t>
            </a:r>
            <a:endParaRPr lang="en-US" altLang="zh-TW" b="1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具保密性、不會涉及太詳細的個人隱私，還請協助</a:t>
            </a:r>
            <a:endParaRPr lang="en-US" altLang="zh-TW" b="1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填寫問卷！</a:t>
            </a:r>
            <a:endParaRPr lang="en-US" altLang="zh-TW" b="1" dirty="0">
              <a:solidFill>
                <a:srgbClr val="C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如果以後有接到所辦電話請務必熱情的接起來唷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~~</a:t>
            </a: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祝畢業快樂，科法所愛</a:t>
            </a:r>
            <a:r>
              <a:rPr lang="zh-TW" altLang="en-US">
                <a:latin typeface="Adobe 繁黑體 Std B" pitchFamily="34" charset="-120"/>
                <a:ea typeface="Adobe 繁黑體 Std B" pitchFamily="34" charset="-120"/>
              </a:rPr>
              <a:t>你～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3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416496"/>
            <a:ext cx="5976664" cy="91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9522" y="1440127"/>
            <a:ext cx="444224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步驟三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確認是否已完成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『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學術倫理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』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測驗，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       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未完成者請至臺灣學術倫理教育資源中心測驗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/>
              <a:t>                 </a:t>
            </a:r>
            <a:r>
              <a:rPr lang="en-US" altLang="zh-TW" sz="1400" dirty="0">
                <a:hlinkClick r:id="rId2"/>
              </a:rPr>
              <a:t>https://ethics.nctu.edu.tw/</a:t>
            </a:r>
            <a:endParaRPr lang="en-US" altLang="zh-TW" sz="1400" dirty="0"/>
          </a:p>
          <a:p>
            <a:r>
              <a:rPr lang="zh-TW" altLang="en-US" sz="1400" dirty="0"/>
              <a:t>              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完成後將證明下載留存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      </a:t>
            </a:r>
            <a:r>
              <a:rPr lang="en-US" altLang="zh-TW" sz="1400" b="1" dirty="0">
                <a:latin typeface="Adobe 繁黑體 Std B" pitchFamily="34" charset="-120"/>
                <a:ea typeface="Adobe 繁黑體 Std B" pitchFamily="34" charset="-120"/>
              </a:rPr>
              <a:t>107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學年度後入學者另須至</a:t>
            </a:r>
            <a:r>
              <a:rPr lang="en-US" altLang="zh-TW" sz="1400" b="1" dirty="0">
                <a:latin typeface="Adobe 繁黑體 Std B" pitchFamily="34" charset="-120"/>
                <a:ea typeface="Adobe 繁黑體 Std B" pitchFamily="34" charset="-120"/>
              </a:rPr>
              <a:t>e3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平台完成</a:t>
            </a:r>
            <a:endParaRPr lang="en-US" altLang="zh-TW" sz="1400" b="1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b="1" dirty="0">
                <a:latin typeface="Adobe 繁黑體 Std B" pitchFamily="34" charset="-120"/>
                <a:ea typeface="Adobe 繁黑體 Std B" pitchFamily="34" charset="-120"/>
              </a:rPr>
              <a:t>             『</a:t>
            </a:r>
            <a:r>
              <a:rPr lang="zh-TW" altLang="en-US" sz="1400" b="1" dirty="0"/>
              <a:t>性別平等教育線上訓練課程</a:t>
            </a:r>
            <a:r>
              <a:rPr lang="en-US" altLang="zh-TW" sz="1400" b="1" dirty="0">
                <a:latin typeface="Adobe 繁黑體 Std B" pitchFamily="34" charset="-120"/>
                <a:ea typeface="Adobe 繁黑體 Std B" pitchFamily="34" charset="-120"/>
              </a:rPr>
              <a:t>』</a:t>
            </a:r>
            <a:endParaRPr lang="zh-TW" altLang="en-US" sz="14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955" y="3006323"/>
            <a:ext cx="4097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步驟四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向指導老師確認口試委員名單、及召集人</a:t>
            </a:r>
            <a:endParaRPr lang="zh-TW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515095" y="3484344"/>
            <a:ext cx="44566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步驟五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發信給所長報告口試委員、擬推薦召集人名單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      指導老師與所長為同一人則不用發信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      所長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陳鋕雄老師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  <a:hlinkClick r:id="rId3"/>
              </a:rPr>
              <a:t>cch5918@g2.nctu.edu.tw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範例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見下一頁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522" y="4619652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步驟六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邀請口試委員擔任，並確認口試時間，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      取得口委當天聯絡方式。</a:t>
            </a:r>
            <a:endParaRPr lang="zh-TW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529522" y="5313116"/>
            <a:ext cx="608532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步驟七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填寫口試申請書（如需辦理視訊口試一定要先提出）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       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口試委員一覽表、校外口試委員回函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先向所辦確認是否需填寫，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      部分校外口委已經有資料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      並寄給莉雯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jca888@g2.nctu.edu.tw</a:t>
            </a: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步驟八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口試前兩天，記得再發信提醒口委時間、地點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      並留給口委您當天的聯絡電話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529522" y="632520"/>
            <a:ext cx="248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步驟二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</a:rPr>
              <a:t>請確認完成論文比對</a:t>
            </a:r>
            <a:endParaRPr lang="en-US" altLang="zh-TW" sz="1400" dirty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1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45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8680" y="1640632"/>
            <a:ext cx="55446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敬愛的所長　○○老師，您好：</a:t>
            </a:r>
          </a:p>
          <a:p>
            <a:b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學生是碩班○○○，學生的論文由○○○老師指導，論文題目為「*************」。本論文主要借鑒○○○○○○○○○，探究○○○○○○○○○○○○○○○ 。</a:t>
            </a:r>
          </a:p>
          <a:p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 學生的論文口試委員，預計邀請○○○老師擔任口試委員暨召集人，邀請○○○老師、指導教授○○○老師擔任口試委員，三位口試委員研究領域均與學生論文主題有重要且高度之關聯性。論文口試時間預定於「 ○○○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年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○○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月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○○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日當週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」，口試地點預定於「</a:t>
            </a:r>
            <a:r>
              <a:rPr lang="zh-TW" altLang="en-US" sz="1400" b="1" u="sng" dirty="0">
                <a:latin typeface="Adobe 繁黑體 Std B" pitchFamily="34" charset="-120"/>
                <a:ea typeface="Adobe 繁黑體 Std B" pitchFamily="34" charset="-120"/>
              </a:rPr>
              <a:t>國立陽明交通大學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○○</a:t>
            </a:r>
            <a:r>
              <a:rPr lang="zh-TW" altLang="en-US" sz="1400" b="1" u="sng" dirty="0">
                <a:latin typeface="Adobe 繁黑體 Std B" pitchFamily="34" charset="-120"/>
                <a:ea typeface="Adobe 繁黑體 Std B" pitchFamily="34" charset="-120"/>
              </a:rPr>
              <a:t>校區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」。依據本所碩士論文程序規定，敬請所長同意學生進行碩士論文口試。</a:t>
            </a:r>
          </a:p>
          <a:p>
            <a:b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謝謝老師！</a:t>
            </a:r>
          </a:p>
          <a:p>
            <a:b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◎ 論文口試委員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口試委員暨召集人：○○○教授（○○大學法學院）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口試委員： ○○○教授（ ○○大學法學院）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口試委員： ○○○教授（ ○○大學法學院）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◎ 論文口試時間： ○○○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年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○○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月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○○</a:t>
            </a:r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日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當週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◎ 論文口試地點：國立陽明交通大學○○校區</a:t>
            </a:r>
          </a:p>
          <a:p>
            <a:b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敬祝　教安</a:t>
            </a:r>
          </a:p>
          <a:p>
            <a:b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</a:b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　　　　學生　 ○○ 　敬上</a:t>
            </a:r>
          </a:p>
          <a:p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8680" y="848544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20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給所長的信範例</a:t>
            </a:r>
            <a:r>
              <a:rPr lang="en-US" altLang="zh-TW" sz="20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  <a:endParaRPr lang="zh-TW" altLang="en-US" sz="2000" dirty="0">
              <a:solidFill>
                <a:srgbClr val="0000FF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0688" y="1136576"/>
            <a:ext cx="547260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敬愛的　○○○老師您好：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 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學生是○○○ ，為國立陽明交通大學科技法律學院碩士班研究生。此次冒昧寫信叨擾，是想要敬邀您擔任碩士論文口試指導委員。若蒙老師答允，並想請教老師於 ○○年○○月○○日至 ○○年○○月○○日 此段時間內，何時方便為學生進行口試。以及，選定 國立陽明交通大學○○校區 作為口試地點是否妥適，謝謝老師！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 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學生的指導教授為　○○○教授，碩士論文題目為「*****************」。本論文主要借鑒********學說，探究******相關論述。○○老師告知學生，○老師為********之專家，並在******有深刻的研究，學生十分期待能有此機會向　○老師請教，充實並深化學生對此議題之理解。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 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再次謝謝　○老師撥冗閱讀此信，以下為學生的聯絡資訊，如　○老師有任何問題，請您不吝隨時賜告。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 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○○○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l   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手機：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0900-000-000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l   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信箱：</a:t>
            </a:r>
            <a:r>
              <a:rPr lang="en-US" altLang="zh-TW" sz="1400" u="sng" dirty="0">
                <a:latin typeface="Adobe 繁黑體 Std B" pitchFamily="34" charset="-120"/>
                <a:ea typeface="Adobe 繁黑體 Std B" pitchFamily="34" charset="-120"/>
              </a:rPr>
              <a:t>123456@gmail.com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l   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口試時間：○○年○○月○○日至○○年○○月○○日（請老師賜覆您許可的時間）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l   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口試地點：國立陽明交通大學○○校區（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100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台北市中正區忠孝西路一段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118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號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or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新竹市大學路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1001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號交大管理二館）（請老師賜覆地點是否合適）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 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敬祝　教安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 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　　　　國立陽明交通大學科技法律研究所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　　　　　　　　　　　　　　　　碩士生　○○○　敬上</a:t>
            </a:r>
          </a:p>
          <a:p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0688" y="560512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20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給口委的邀請信範例</a:t>
            </a:r>
            <a:r>
              <a:rPr lang="en-US" altLang="zh-TW" sz="20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  <a:endParaRPr lang="zh-TW" altLang="en-US" sz="2000" dirty="0">
              <a:solidFill>
                <a:srgbClr val="0000FF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64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0688" y="992560"/>
            <a:ext cx="568863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步驟九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-1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口試地點在台北（由所辦代為申請場地及停車證）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注意事項 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台北地點通常是第四會議室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地點在台北校區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四樓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台北市忠孝西路一段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114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號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&lt;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電梯上四樓右轉再右轉到底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&gt;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筆電要自行準備，蘋果系列請自備轉接頭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簡報筆、杯子、保溫壺在三樓所辦有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出電梯右轉再右轉，進    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所辦後右手邊櫃子上方，使用完後請放回原處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使用所辦要跟一樓管理員拿錀匙開啟所辦，如管理員有任何疑義，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請來電新竹所辦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分機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:57566)</a:t>
            </a: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第四會議室隔壁管理學院院辦戴小姐非常幫忙，如方便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請亦幫戴小姐準備點心、餐盒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如是正餐時間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5.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當日有需影印或急救，請有禮貌地請隔壁戴小姐幫忙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請提前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1~2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小時到場測試設備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在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16:30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戴小姐還沒下班前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7.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台北校區無科法所助理、工讀生、茶水間、刀叉杯盤等，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盡量以現成的茶水與餐點為主，勿準備要現場處理的食物。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8.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如有需要請準備面紙、濕紙巾、桌巾等。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9.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口試結束後請務必恢復整理環境，物品、垃圾收拾乾淨，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桌椅亦請恢復原狀，如戴小姐還未下班請向戴小姐致謝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10.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如有開啟所辦，請於離開時務必將所辦門鎖好，錀匙歸還給管理員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再離開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非交大教師者，如從非台北地區來口試，並且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是搭乘大眾運輸工具者，請跟老師確認乘座之陽明交通工具、起迄地點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要回報給所辦以利報帳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75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Z:\ｗｏｒｋ98.2.24\專班事項\畢業申請\口試當天模擬圖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"/>
          <a:stretch/>
        </p:blipFill>
        <p:spPr bwMode="auto">
          <a:xfrm>
            <a:off x="260648" y="4919112"/>
            <a:ext cx="2520280" cy="40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ｗｏｒｋ98.2.24\專班事項\畢業申請\口試當天模擬圖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1303230"/>
            <a:ext cx="5664819" cy="34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Z:\ｗｏｒｋ98.2.24\專班事項\畢業申請\口試當天模擬圖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83" y="4929768"/>
            <a:ext cx="2999984" cy="18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:\ｗｏｒｋ98.2.24\專班事項\畢業申請\口試當天模擬圖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69" y="7094623"/>
            <a:ext cx="2999798" cy="18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5011" y="474345"/>
            <a:ext cx="6215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Adobe 繁黑體 Std B" pitchFamily="34" charset="-120"/>
                <a:ea typeface="Adobe 繁黑體 Std B" pitchFamily="34" charset="-120"/>
              </a:rPr>
              <a:t>台北校區第四會議室模擬圖</a:t>
            </a:r>
            <a:endParaRPr lang="en-US" altLang="zh-TW" sz="1400" b="1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b="1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不可隨便搬動會議室內的桌子</a:t>
            </a:r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講桌也算是桌子</a:t>
            </a:r>
            <a:r>
              <a:rPr lang="en-US" altLang="zh-TW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1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，結束時所有椅子要排回原位</a:t>
            </a:r>
          </a:p>
        </p:txBody>
      </p:sp>
    </p:spTree>
    <p:extLst>
      <p:ext uri="{BB962C8B-B14F-4D97-AF65-F5344CB8AC3E}">
        <p14:creationId xmlns:p14="http://schemas.microsoft.com/office/powerpoint/2010/main" val="5982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3753" y="947746"/>
            <a:ext cx="4772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步驟九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-2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口試地點在新竹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注意事項 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新竹通常安排於管理二館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MB1063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圖書室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有桌上型電腦，無須自行準備筆電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所辦茶水間可借用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刀、叉、盤、杯、面紙、濕紙巾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753" y="2927194"/>
            <a:ext cx="5435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步驟九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口試當天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注意事項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請列印口試當天文件，並將文件內容事先輸入再印出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檔案下載處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︰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科法所網站→學業與課程→表格下載→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                 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碩士論文口試程序表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口試當天必備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評分表每位口試委員各一份，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   審定書、      成績資料表交給召集人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口試委員會自行安排座位。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餐點請自行準備，建議可準備礦泉水、咖啡或果汁、水果或蛋糕，正餐時間請準備餐盒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並另準備提袋，以便老師沒食用完可攜帶離開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，需先向老師確認葷素、飲食習慣等。</a:t>
            </a:r>
            <a:endParaRPr lang="zh-TW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3191066" y="5642983"/>
            <a:ext cx="1617358" cy="67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7" name="矩形 6"/>
          <p:cNvSpPr/>
          <p:nvPr/>
        </p:nvSpPr>
        <p:spPr>
          <a:xfrm flipH="1" flipV="1">
            <a:off x="764704" y="4707199"/>
            <a:ext cx="144016" cy="1440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" name="矩形 7"/>
          <p:cNvSpPr/>
          <p:nvPr/>
        </p:nvSpPr>
        <p:spPr>
          <a:xfrm>
            <a:off x="3952443" y="6037274"/>
            <a:ext cx="161736" cy="224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9" name="矩形 8"/>
          <p:cNvSpPr/>
          <p:nvPr/>
        </p:nvSpPr>
        <p:spPr>
          <a:xfrm>
            <a:off x="4343384" y="6037274"/>
            <a:ext cx="161736" cy="224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0" name="矩形 9"/>
          <p:cNvSpPr/>
          <p:nvPr/>
        </p:nvSpPr>
        <p:spPr>
          <a:xfrm>
            <a:off x="3952443" y="5758276"/>
            <a:ext cx="161736" cy="2243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4027220" y="5704279"/>
            <a:ext cx="161736" cy="2243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" name="矩形 11"/>
          <p:cNvSpPr/>
          <p:nvPr/>
        </p:nvSpPr>
        <p:spPr>
          <a:xfrm>
            <a:off x="791943" y="4900807"/>
            <a:ext cx="130635" cy="1121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3" name="矩形 12"/>
          <p:cNvSpPr/>
          <p:nvPr/>
        </p:nvSpPr>
        <p:spPr>
          <a:xfrm flipH="1" flipV="1">
            <a:off x="1720190" y="4888773"/>
            <a:ext cx="184005" cy="1362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4" name="矩形 13"/>
          <p:cNvSpPr/>
          <p:nvPr/>
        </p:nvSpPr>
        <p:spPr>
          <a:xfrm>
            <a:off x="3541166" y="6034150"/>
            <a:ext cx="161736" cy="224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5" name="橢圓 14"/>
          <p:cNvSpPr/>
          <p:nvPr/>
        </p:nvSpPr>
        <p:spPr>
          <a:xfrm>
            <a:off x="3503777" y="6365438"/>
            <a:ext cx="242604" cy="186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A</a:t>
            </a:r>
            <a:endParaRPr lang="zh-TW" altLang="en-US" sz="1400" b="1" dirty="0"/>
          </a:p>
        </p:txBody>
      </p:sp>
      <p:sp>
        <p:nvSpPr>
          <p:cNvPr id="16" name="橢圓 15"/>
          <p:cNvSpPr/>
          <p:nvPr/>
        </p:nvSpPr>
        <p:spPr>
          <a:xfrm>
            <a:off x="3915054" y="6373773"/>
            <a:ext cx="242604" cy="186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B</a:t>
            </a:r>
            <a:endParaRPr lang="zh-TW" altLang="en-US" sz="1400" b="1" dirty="0"/>
          </a:p>
        </p:txBody>
      </p:sp>
      <p:sp>
        <p:nvSpPr>
          <p:cNvPr id="17" name="橢圓 16"/>
          <p:cNvSpPr/>
          <p:nvPr/>
        </p:nvSpPr>
        <p:spPr>
          <a:xfrm>
            <a:off x="4305995" y="6362231"/>
            <a:ext cx="242604" cy="186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C</a:t>
            </a:r>
            <a:endParaRPr lang="zh-TW" altLang="en-US" sz="1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572257" y="5291949"/>
            <a:ext cx="97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擺放方式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89116" y="5728581"/>
            <a:ext cx="1170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請自行準備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口委用筆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立可帶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23914" y="2898222"/>
            <a:ext cx="3444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總長約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1.5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小時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: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 報告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=&gt;QA</a:t>
            </a:r>
          </a:p>
          <a:p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=&gt;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口試委員討論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研究生暫離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)</a:t>
            </a:r>
          </a:p>
          <a:p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=&gt;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再次請研究生進入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=&gt;</a:t>
            </a:r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  <a:sym typeface="Wingdings" panose="05000000000000000000" pitchFamily="2" charset="2"/>
              </a:rPr>
              <a:t>宣布口試結果</a:t>
            </a:r>
            <a:endParaRPr lang="zh-TW" altLang="en-US" sz="1400" dirty="0">
              <a:solidFill>
                <a:srgbClr val="0000FF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26" name="Picture 2" descr="Z:\download\37021313_1802967493123640_326066177581252608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24987"/>
          <a:stretch/>
        </p:blipFill>
        <p:spPr bwMode="auto">
          <a:xfrm>
            <a:off x="4231001" y="532183"/>
            <a:ext cx="1835269" cy="16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48680" y="704528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步驟十 </a:t>
            </a:r>
            <a:r>
              <a:rPr lang="en-US" altLang="zh-TW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: 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口試結束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注意事項 </a:t>
            </a:r>
            <a:r>
              <a:rPr lang="en-US" altLang="zh-TW" sz="1400" dirty="0">
                <a:solidFill>
                  <a:srgbClr val="0000FF"/>
                </a:solidFill>
                <a:latin typeface="Adobe 繁黑體 Std B" pitchFamily="34" charset="-120"/>
                <a:ea typeface="Adobe 繁黑體 Std B" pitchFamily="34" charset="-120"/>
              </a:rPr>
              <a:t>:</a:t>
            </a: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注意審定書上口試委員是否都有簽名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    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指導老師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擔任口試委員的話也要在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口試委員處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簽名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注意審定書上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指導老師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是否有簽名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口試委員如有所長，亦可請所長於所長處簽名，無則免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成績資料表上</a:t>
            </a:r>
            <a:r>
              <a:rPr lang="zh-TW" altLang="en-US" sz="1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召集人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是否有簽名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5.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儘快把審定書、成績資料表交回所辦給莉雯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依照口試委員建議修改論文後給指導老師確認後啟動離校</a:t>
            </a:r>
            <a:endParaRPr lang="en-US" altLang="zh-TW" sz="1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30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</TotalTime>
  <Words>2538</Words>
  <Application>Microsoft Office PowerPoint</Application>
  <PresentationFormat>A4 紙張 (210x297 公釐)</PresentationFormat>
  <Paragraphs>249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Adobe 繁黑體 Std B</vt:lpstr>
      <vt:lpstr>新細明體</vt:lpstr>
      <vt:lpstr>Arial</vt:lpstr>
      <vt:lpstr>Calibri</vt:lpstr>
      <vt:lpstr>Cambria</vt:lpstr>
      <vt:lpstr>Wingdings</vt:lpstr>
      <vt:lpstr>Wingdings 2</vt:lpstr>
      <vt:lpstr>相鄰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peiyu</dc:creator>
  <cp:lastModifiedBy>NCTU_LAW</cp:lastModifiedBy>
  <cp:revision>130</cp:revision>
  <cp:lastPrinted>2020-08-27T09:46:16Z</cp:lastPrinted>
  <dcterms:created xsi:type="dcterms:W3CDTF">2018-06-20T06:01:17Z</dcterms:created>
  <dcterms:modified xsi:type="dcterms:W3CDTF">2021-01-27T01:36:45Z</dcterms:modified>
</cp:coreProperties>
</file>