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64" r:id="rId5"/>
    <p:sldId id="265" r:id="rId6"/>
    <p:sldId id="259" r:id="rId7"/>
    <p:sldId id="263" r:id="rId8"/>
    <p:sldId id="260" r:id="rId9"/>
    <p:sldId id="261" r:id="rId10"/>
    <p:sldId id="268" r:id="rId11"/>
    <p:sldId id="269" r:id="rId12"/>
    <p:sldId id="267" r:id="rId13"/>
    <p:sldId id="266" r:id="rId14"/>
    <p:sldId id="270" r:id="rId15"/>
  </p:sldIdLst>
  <p:sldSz cx="6858000" cy="9144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9039" autoAdjust="0"/>
    <p:restoredTop sz="97073" autoAdjust="0"/>
  </p:normalViewPr>
  <p:slideViewPr>
    <p:cSldViewPr>
      <p:cViewPr varScale="1">
        <p:scale>
          <a:sx n="84" d="100"/>
          <a:sy n="84" d="100"/>
        </p:scale>
        <p:origin x="2880" y="8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AC84CD-6A52-49B6-BB68-7F297746643D}" type="datetimeFigureOut">
              <a:rPr lang="zh-TW" altLang="en-US" smtClean="0"/>
              <a:t>2021/3/16</a:t>
            </a:fld>
            <a:endParaRPr lang="zh-TW" altLang="en-US"/>
          </a:p>
        </p:txBody>
      </p:sp>
      <p:sp>
        <p:nvSpPr>
          <p:cNvPr id="4" name="投影片圖像版面配置區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F26603-ABE9-447B-B693-F19EA2C22E22}" type="slidenum">
              <a:rPr lang="zh-TW" altLang="en-US" smtClean="0"/>
              <a:t>‹#›</a:t>
            </a:fld>
            <a:endParaRPr lang="zh-TW" altLang="en-US"/>
          </a:p>
        </p:txBody>
      </p:sp>
    </p:spTree>
    <p:extLst>
      <p:ext uri="{BB962C8B-B14F-4D97-AF65-F5344CB8AC3E}">
        <p14:creationId xmlns:p14="http://schemas.microsoft.com/office/powerpoint/2010/main" val="423091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4F26603-ABE9-447B-B693-F19EA2C22E22}" type="slidenum">
              <a:rPr lang="zh-TW" altLang="en-US" smtClean="0"/>
              <a:t>1</a:t>
            </a:fld>
            <a:endParaRPr lang="zh-TW" altLang="en-US"/>
          </a:p>
        </p:txBody>
      </p:sp>
    </p:spTree>
    <p:extLst>
      <p:ext uri="{BB962C8B-B14F-4D97-AF65-F5344CB8AC3E}">
        <p14:creationId xmlns:p14="http://schemas.microsoft.com/office/powerpoint/2010/main" val="1715029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540001"/>
            <a:ext cx="5657850" cy="3458633"/>
          </a:xfrm>
        </p:spPr>
        <p:txBody>
          <a:bodyPr anchor="b"/>
          <a:lstStyle>
            <a:lvl1pPr>
              <a:defRPr sz="6600">
                <a:ln>
                  <a:noFill/>
                </a:ln>
                <a:solidFill>
                  <a:schemeClr val="tx2"/>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514350" y="6096000"/>
            <a:ext cx="4846320" cy="14224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D255F17A-1B42-4C9A-A4C1-BF5D276B9CF6}" type="datetimeFigureOut">
              <a:rPr lang="zh-TW" altLang="en-US" smtClean="0"/>
              <a:t>2021/3/16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C03655B-F2F5-475F-974E-849AD7DFD16F}"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D255F17A-1B42-4C9A-A4C1-BF5D276B9CF6}" type="datetimeFigureOut">
              <a:rPr lang="zh-TW" altLang="en-US" smtClean="0"/>
              <a:t>2021/3/16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C03655B-F2F5-475F-974E-849AD7DFD16F}"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314450" cy="7802033"/>
          </a:xfrm>
        </p:spPr>
        <p:txBody>
          <a:bodyPr vert="eaVert" anchor="b" anchorCtr="0"/>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D255F17A-1B42-4C9A-A4C1-BF5D276B9CF6}" type="datetimeFigureOut">
              <a:rPr lang="zh-TW" altLang="en-US" smtClean="0"/>
              <a:t>2021/3/16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C03655B-F2F5-475F-974E-849AD7DFD16F}"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D255F17A-1B42-4C9A-A4C1-BF5D276B9CF6}" type="datetimeFigureOut">
              <a:rPr lang="zh-TW" altLang="en-US" smtClean="0"/>
              <a:t>2021/3/16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C03655B-F2F5-475F-974E-849AD7DFD16F}"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541735" y="7315200"/>
            <a:ext cx="5744765" cy="1557867"/>
          </a:xfrm>
        </p:spPr>
        <p:txBody>
          <a:bodyPr anchor="t"/>
          <a:lstStyle>
            <a:lvl1pPr algn="l">
              <a:defRPr sz="36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541735" y="5137151"/>
            <a:ext cx="4601765" cy="217805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D255F17A-1B42-4C9A-A4C1-BF5D276B9CF6}" type="datetimeFigureOut">
              <a:rPr lang="zh-TW" altLang="en-US" smtClean="0"/>
              <a:t>2021/3/16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C03655B-F2F5-475F-974E-849AD7DFD16F}"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342900" y="2048256"/>
            <a:ext cx="2743200" cy="61203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3314700" y="2048256"/>
            <a:ext cx="2743200" cy="61203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D255F17A-1B42-4C9A-A4C1-BF5D276B9CF6}" type="datetimeFigureOut">
              <a:rPr lang="zh-TW" altLang="en-US" smtClean="0"/>
              <a:t>2021/3/16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C03655B-F2F5-475F-974E-849AD7DFD16F}"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342900" y="2046817"/>
            <a:ext cx="2743200" cy="853016"/>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342900" y="2899833"/>
            <a:ext cx="274320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3314700" y="2046817"/>
            <a:ext cx="2743200" cy="853016"/>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3314700" y="2899833"/>
            <a:ext cx="274320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fld id="{D255F17A-1B42-4C9A-A4C1-BF5D276B9CF6}" type="datetimeFigureOut">
              <a:rPr lang="zh-TW" altLang="en-US" smtClean="0"/>
              <a:t>2021/3/16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3C03655B-F2F5-475F-974E-849AD7DFD16F}"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D255F17A-1B42-4C9A-A4C1-BF5D276B9CF6}" type="datetimeFigureOut">
              <a:rPr lang="zh-TW" altLang="en-US" smtClean="0"/>
              <a:t>2021/3/16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3C03655B-F2F5-475F-974E-849AD7DFD16F}"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5F17A-1B42-4C9A-A4C1-BF5D276B9CF6}" type="datetimeFigureOut">
              <a:rPr lang="zh-TW" altLang="en-US" smtClean="0"/>
              <a:t>2021/3/16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3C03655B-F2F5-475F-974E-849AD7DFD16F}"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228601" y="7327392"/>
            <a:ext cx="5829300" cy="792480"/>
          </a:xfrm>
        </p:spPr>
        <p:txBody>
          <a:bodyPr anchor="b"/>
          <a:lstStyle>
            <a:lvl1pPr algn="ctr">
              <a:defRPr sz="2200" b="1"/>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228600" y="8128000"/>
            <a:ext cx="5829301" cy="812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D255F17A-1B42-4C9A-A4C1-BF5D276B9CF6}" type="datetimeFigureOut">
              <a:rPr lang="zh-TW" altLang="en-US" smtClean="0"/>
              <a:t>2021/3/16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C03655B-F2F5-475F-974E-849AD7DFD16F}" type="slidenum">
              <a:rPr lang="zh-TW" altLang="en-US" smtClean="0"/>
              <a:t>‹#›</a:t>
            </a:fld>
            <a:endParaRPr lang="zh-TW" altLang="en-US"/>
          </a:p>
        </p:txBody>
      </p:sp>
      <p:sp>
        <p:nvSpPr>
          <p:cNvPr id="9" name="Content Placeholder 8"/>
          <p:cNvSpPr>
            <a:spLocks noGrp="1"/>
          </p:cNvSpPr>
          <p:nvPr>
            <p:ph sz="quarter" idx="13"/>
          </p:nvPr>
        </p:nvSpPr>
        <p:spPr>
          <a:xfrm>
            <a:off x="228600" y="508000"/>
            <a:ext cx="5829300" cy="659045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26314" y="7327037"/>
            <a:ext cx="5829300" cy="792835"/>
          </a:xfrm>
        </p:spPr>
        <p:txBody>
          <a:bodyPr anchor="b"/>
          <a:lstStyle>
            <a:lvl1pPr algn="ctr">
              <a:defRPr sz="2200" b="1">
                <a:ln>
                  <a:noFill/>
                </a:ln>
                <a:solidFill>
                  <a:schemeClr val="tx2"/>
                </a:solidFill>
              </a:defRPr>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0" y="0"/>
            <a:ext cx="6343650" cy="731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226314" y="8128000"/>
            <a:ext cx="5829300" cy="81686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8" name="Date Placeholder 7"/>
          <p:cNvSpPr>
            <a:spLocks noGrp="1"/>
          </p:cNvSpPr>
          <p:nvPr>
            <p:ph type="dt" sz="half" idx="10"/>
          </p:nvPr>
        </p:nvSpPr>
        <p:spPr/>
        <p:txBody>
          <a:bodyPr/>
          <a:lstStyle/>
          <a:p>
            <a:fld id="{D255F17A-1B42-4C9A-A4C1-BF5D276B9CF6}" type="datetimeFigureOut">
              <a:rPr lang="zh-TW" altLang="en-US" smtClean="0"/>
              <a:t>2021/3/16</a:t>
            </a:fld>
            <a:endParaRPr lang="zh-TW" altLang="en-US"/>
          </a:p>
        </p:txBody>
      </p:sp>
      <p:sp>
        <p:nvSpPr>
          <p:cNvPr id="9" name="Slide Number Placeholder 8"/>
          <p:cNvSpPr>
            <a:spLocks noGrp="1"/>
          </p:cNvSpPr>
          <p:nvPr>
            <p:ph type="sldNum" sz="quarter" idx="11"/>
          </p:nvPr>
        </p:nvSpPr>
        <p:spPr/>
        <p:txBody>
          <a:bodyPr/>
          <a:lstStyle/>
          <a:p>
            <a:fld id="{3C03655B-F2F5-475F-974E-849AD7DFD16F}" type="slidenum">
              <a:rPr lang="zh-TW" altLang="en-US" smtClean="0"/>
              <a:t>‹#›</a:t>
            </a:fld>
            <a:endParaRPr lang="zh-TW" altLang="en-US"/>
          </a:p>
        </p:txBody>
      </p:sp>
      <p:sp>
        <p:nvSpPr>
          <p:cNvPr id="10" name="Footer Placeholder 9"/>
          <p:cNvSpPr>
            <a:spLocks noGrp="1"/>
          </p:cNvSpPr>
          <p:nvPr>
            <p:ph type="ftr" sz="quarter" idx="12"/>
          </p:nvPr>
        </p:nvSpPr>
        <p:spPr/>
        <p:txBody>
          <a:bodyPr/>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5715000" cy="1524000"/>
          </a:xfrm>
          <a:prstGeom prst="rect">
            <a:avLst/>
          </a:prstGeom>
        </p:spPr>
        <p:txBody>
          <a:bodyPr vert="horz" lIns="91440" tIns="45720" rIns="91440" bIns="45720" rtlCol="0" anchor="ctr">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342900" y="2133600"/>
            <a:ext cx="5715000" cy="6400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Rectangle 6"/>
          <p:cNvSpPr/>
          <p:nvPr/>
        </p:nvSpPr>
        <p:spPr>
          <a:xfrm>
            <a:off x="6343650" y="0"/>
            <a:ext cx="514350" cy="9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343650" y="7315200"/>
            <a:ext cx="51435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398841" y="7531947"/>
            <a:ext cx="411480" cy="52832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C03655B-F2F5-475F-974E-849AD7DFD16F}" type="slidenum">
              <a:rPr lang="zh-TW" altLang="en-US" smtClean="0"/>
              <a:t>‹#›</a:t>
            </a:fld>
            <a:endParaRPr lang="zh-TW" altLang="en-US"/>
          </a:p>
        </p:txBody>
      </p:sp>
      <p:sp>
        <p:nvSpPr>
          <p:cNvPr id="5" name="Footer Placeholder 4"/>
          <p:cNvSpPr>
            <a:spLocks noGrp="1"/>
          </p:cNvSpPr>
          <p:nvPr>
            <p:ph type="ftr" sz="quarter" idx="3"/>
          </p:nvPr>
        </p:nvSpPr>
        <p:spPr>
          <a:xfrm rot="16200000">
            <a:off x="4999726" y="5505027"/>
            <a:ext cx="3156375" cy="274320"/>
          </a:xfrm>
          <a:prstGeom prst="rect">
            <a:avLst/>
          </a:prstGeom>
        </p:spPr>
        <p:txBody>
          <a:bodyPr vert="horz" lIns="91440" tIns="45720" rIns="91440" bIns="45720" rtlCol="0" anchor="ctr"/>
          <a:lstStyle>
            <a:lvl1pPr algn="r">
              <a:defRPr sz="1200">
                <a:solidFill>
                  <a:schemeClr val="bg2"/>
                </a:solidFill>
              </a:defRPr>
            </a:lvl1pPr>
          </a:lstStyle>
          <a:p>
            <a:endParaRPr lang="zh-TW" altLang="en-US"/>
          </a:p>
        </p:txBody>
      </p:sp>
      <p:sp>
        <p:nvSpPr>
          <p:cNvPr id="4" name="Date Placeholder 3"/>
          <p:cNvSpPr>
            <a:spLocks noGrp="1"/>
          </p:cNvSpPr>
          <p:nvPr>
            <p:ph type="dt" sz="half" idx="2"/>
          </p:nvPr>
        </p:nvSpPr>
        <p:spPr>
          <a:xfrm rot="16200000">
            <a:off x="4952314" y="2301240"/>
            <a:ext cx="3251199" cy="274320"/>
          </a:xfrm>
          <a:prstGeom prst="rect">
            <a:avLst/>
          </a:prstGeom>
        </p:spPr>
        <p:txBody>
          <a:bodyPr vert="horz" lIns="91440" tIns="45720" rIns="91440" bIns="45720" rtlCol="0" anchor="ctr"/>
          <a:lstStyle>
            <a:lvl1pPr algn="l">
              <a:defRPr sz="1200">
                <a:solidFill>
                  <a:schemeClr val="bg2"/>
                </a:solidFill>
              </a:defRPr>
            </a:lvl1pPr>
          </a:lstStyle>
          <a:p>
            <a:fld id="{D255F17A-1B42-4C9A-A4C1-BF5D276B9CF6}" type="datetimeFigureOut">
              <a:rPr lang="zh-TW" altLang="en-US" smtClean="0"/>
              <a:t>2021/3/16</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reg-grad.nctu.edu.tw/" TargetMode="External"/><Relationship Id="rId2" Type="http://schemas.openxmlformats.org/officeDocument/2006/relationships/hyperlink" Target="https://www.lib.nctu.edu.tw/html/categoryid-24/id-93" TargetMode="Externa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ang0802@gmail.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news.lib.nctu.edu.tw/researches/%E7%95%A2%E6%A5%AD%E5%8F%A3%E8%A9%A6%E7%AC%AC%E4%B8%80%E9%97%9C%E3%80%8C%E8%AB%96%E6%96%87%E5%8E%9F%E5%89%B5%E6%80%A7%E6%AF%94%E5%B0%8D%E3%80%8D%E5%A4%A7%E5%93%89%E5%95%8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cch5918@g2.nctu.edu.tw" TargetMode="External"/><Relationship Id="rId2" Type="http://schemas.openxmlformats.org/officeDocument/2006/relationships/hyperlink" Target="https://ethics.nctu.edu.tw/" TargetMode="External"/><Relationship Id="rId1" Type="http://schemas.openxmlformats.org/officeDocument/2006/relationships/slideLayout" Target="../slideLayouts/slideLayout2.xml"/><Relationship Id="rId4" Type="http://schemas.openxmlformats.org/officeDocument/2006/relationships/hyperlink" Target="mailto:&#20006;&#23492;&#32102;&#29678;&#29788;peiyu@g2.nctu.edu.t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802409" y="283659"/>
            <a:ext cx="5323893" cy="400110"/>
          </a:xfrm>
          <a:prstGeom prst="rect">
            <a:avLst/>
          </a:prstGeom>
          <a:noFill/>
        </p:spPr>
        <p:txBody>
          <a:bodyPr wrap="none" rtlCol="0">
            <a:spAutoFit/>
          </a:bodyPr>
          <a:lstStyle/>
          <a:p>
            <a:r>
              <a:rPr lang="en-US" altLang="zh-TW" sz="2000" b="1" dirty="0" smtClean="0">
                <a:solidFill>
                  <a:srgbClr val="0000FF"/>
                </a:solidFill>
                <a:latin typeface="Adobe 繁黑體 Std B" pitchFamily="34" charset="-120"/>
                <a:ea typeface="Adobe 繁黑體 Std B" pitchFamily="34" charset="-120"/>
              </a:rPr>
              <a:t>【</a:t>
            </a:r>
            <a:r>
              <a:rPr lang="zh-TW" altLang="en-US" sz="2000" b="1" dirty="0" smtClean="0">
                <a:solidFill>
                  <a:srgbClr val="0000FF"/>
                </a:solidFill>
                <a:latin typeface="Adobe 繁黑體 Std B" pitchFamily="34" charset="-120"/>
                <a:ea typeface="Adobe 繁黑體 Std B" pitchFamily="34" charset="-120"/>
              </a:rPr>
              <a:t>陽明交大科法所碩士在職專班口試申請流程</a:t>
            </a:r>
            <a:r>
              <a:rPr lang="en-US" altLang="zh-TW" sz="2000" b="1" dirty="0" smtClean="0">
                <a:solidFill>
                  <a:srgbClr val="0000FF"/>
                </a:solidFill>
                <a:latin typeface="Adobe 繁黑體 Std B" pitchFamily="34" charset="-120"/>
                <a:ea typeface="Adobe 繁黑體 Std B" pitchFamily="34" charset="-120"/>
              </a:rPr>
              <a:t>】</a:t>
            </a:r>
            <a:endParaRPr lang="zh-TW" altLang="en-US" b="1" dirty="0">
              <a:solidFill>
                <a:srgbClr val="0000FF"/>
              </a:solidFill>
              <a:latin typeface="Adobe 繁黑體 Std B" pitchFamily="34" charset="-120"/>
              <a:ea typeface="Adobe 繁黑體 Std B" pitchFamily="34" charset="-120"/>
            </a:endParaRPr>
          </a:p>
        </p:txBody>
      </p:sp>
      <p:sp>
        <p:nvSpPr>
          <p:cNvPr id="5" name="文字方塊 4"/>
          <p:cNvSpPr txBox="1"/>
          <p:nvPr/>
        </p:nvSpPr>
        <p:spPr>
          <a:xfrm>
            <a:off x="548680" y="896017"/>
            <a:ext cx="3416320" cy="1200329"/>
          </a:xfrm>
          <a:prstGeom prst="rect">
            <a:avLst/>
          </a:prstGeom>
          <a:noFill/>
        </p:spPr>
        <p:txBody>
          <a:bodyPr wrap="none" rtlCol="0">
            <a:spAutoFit/>
          </a:bodyPr>
          <a:lstStyle/>
          <a:p>
            <a:r>
              <a:rPr lang="zh-TW" altLang="en-US" dirty="0" smtClean="0">
                <a:solidFill>
                  <a:srgbClr val="FF0000"/>
                </a:solidFill>
                <a:latin typeface="Adobe 繁黑體 Std B" pitchFamily="34" charset="-120"/>
                <a:ea typeface="Adobe 繁黑體 Std B" pitchFamily="34" charset="-120"/>
              </a:rPr>
              <a:t>步驟一 </a:t>
            </a:r>
            <a:r>
              <a:rPr lang="en-US" altLang="zh-TW" dirty="0" smtClean="0">
                <a:solidFill>
                  <a:srgbClr val="FF0000"/>
                </a:solidFill>
                <a:latin typeface="Adobe 繁黑體 Std B" pitchFamily="34" charset="-120"/>
                <a:ea typeface="Adobe 繁黑體 Std B" pitchFamily="34" charset="-120"/>
              </a:rPr>
              <a:t>:</a:t>
            </a:r>
            <a:r>
              <a:rPr lang="zh-TW" altLang="en-US" dirty="0" smtClean="0">
                <a:solidFill>
                  <a:srgbClr val="FF0000"/>
                </a:solidFill>
                <a:latin typeface="Adobe 繁黑體 Std B" pitchFamily="34" charset="-120"/>
                <a:ea typeface="Adobe 繁黑體 Std B" pitchFamily="34" charset="-120"/>
              </a:rPr>
              <a:t> </a:t>
            </a:r>
            <a:r>
              <a:rPr lang="zh-TW" altLang="en-US" dirty="0" smtClean="0">
                <a:latin typeface="Adobe 繁黑體 Std B" pitchFamily="34" charset="-120"/>
                <a:ea typeface="Adobe 繁黑體 Std B" pitchFamily="34" charset="-120"/>
              </a:rPr>
              <a:t>畢業學分數確認</a:t>
            </a:r>
            <a:endParaRPr lang="en-US" altLang="zh-TW" dirty="0" smtClean="0">
              <a:latin typeface="Adobe 繁黑體 Std B" pitchFamily="34" charset="-120"/>
              <a:ea typeface="Adobe 繁黑體 Std B" pitchFamily="34" charset="-120"/>
            </a:endParaRPr>
          </a:p>
          <a:p>
            <a:endParaRPr lang="en-US" altLang="zh-TW" dirty="0" smtClean="0">
              <a:latin typeface="Adobe 繁黑體 Std B" pitchFamily="34" charset="-120"/>
              <a:ea typeface="Adobe 繁黑體 Std B" pitchFamily="34" charset="-120"/>
            </a:endParaRPr>
          </a:p>
          <a:p>
            <a:r>
              <a:rPr lang="zh-TW" altLang="en-US" dirty="0">
                <a:latin typeface="Adobe 繁黑體 Std B" pitchFamily="34" charset="-120"/>
                <a:ea typeface="Adobe 繁黑體 Std B" pitchFamily="34" charset="-120"/>
              </a:rPr>
              <a:t>請</a:t>
            </a:r>
            <a:r>
              <a:rPr lang="zh-TW" altLang="en-US" dirty="0" smtClean="0">
                <a:latin typeface="Adobe 繁黑體 Std B" pitchFamily="34" charset="-120"/>
                <a:ea typeface="Adobe 繁黑體 Std B" pitchFamily="34" charset="-120"/>
              </a:rPr>
              <a:t>填寫以下表格後寄給珮瑜確認</a:t>
            </a:r>
            <a:endParaRPr lang="en-US" altLang="zh-TW" dirty="0" smtClean="0">
              <a:latin typeface="Adobe 繁黑體 Std B" pitchFamily="34" charset="-120"/>
              <a:ea typeface="Adobe 繁黑體 Std B" pitchFamily="34" charset="-120"/>
            </a:endParaRPr>
          </a:p>
          <a:p>
            <a:r>
              <a:rPr lang="zh-TW" altLang="en-US" dirty="0" smtClean="0">
                <a:latin typeface="Adobe 繁黑體 Std B" pitchFamily="34" charset="-120"/>
                <a:ea typeface="Adobe 繁黑體 Std B" pitchFamily="34" charset="-120"/>
              </a:rPr>
              <a:t>珮瑜信箱 </a:t>
            </a:r>
            <a:r>
              <a:rPr lang="en-US" altLang="zh-TW" dirty="0" smtClean="0">
                <a:latin typeface="Adobe 繁黑體 Std B" pitchFamily="34" charset="-120"/>
                <a:ea typeface="Adobe 繁黑體 Std B" pitchFamily="34" charset="-120"/>
              </a:rPr>
              <a:t>:</a:t>
            </a:r>
            <a:r>
              <a:rPr lang="zh-TW" altLang="en-US" dirty="0" smtClean="0">
                <a:latin typeface="Adobe 繁黑體 Std B" pitchFamily="34" charset="-120"/>
                <a:ea typeface="Adobe 繁黑體 Std B" pitchFamily="34" charset="-120"/>
              </a:rPr>
              <a:t> </a:t>
            </a:r>
            <a:r>
              <a:rPr lang="en-US" altLang="zh-TW" dirty="0" smtClean="0">
                <a:latin typeface="Adobe 繁黑體 Std B" pitchFamily="34" charset="-120"/>
                <a:ea typeface="Adobe 繁黑體 Std B" pitchFamily="34" charset="-120"/>
              </a:rPr>
              <a:t>peiyu@nycu.edu.tw</a:t>
            </a:r>
            <a:endParaRPr lang="zh-TW" altLang="en-US" dirty="0">
              <a:latin typeface="Adobe 繁黑體 Std B" pitchFamily="34" charset="-120"/>
              <a:ea typeface="Adobe 繁黑體 Std B" pitchFamily="34" charset="-120"/>
            </a:endParaRPr>
          </a:p>
        </p:txBody>
      </p:sp>
      <p:sp>
        <p:nvSpPr>
          <p:cNvPr id="6" name="文字方塊 5"/>
          <p:cNvSpPr txBox="1"/>
          <p:nvPr/>
        </p:nvSpPr>
        <p:spPr>
          <a:xfrm>
            <a:off x="545950" y="3283301"/>
            <a:ext cx="1737976" cy="369332"/>
          </a:xfrm>
          <a:prstGeom prst="rect">
            <a:avLst/>
          </a:prstGeom>
          <a:noFill/>
        </p:spPr>
        <p:txBody>
          <a:bodyPr wrap="none" rtlCol="0">
            <a:spAutoFit/>
          </a:bodyPr>
          <a:lstStyle/>
          <a:p>
            <a:r>
              <a:rPr lang="zh-TW" altLang="en-US" dirty="0" smtClean="0">
                <a:latin typeface="Adobe 繁黑體 Std B" pitchFamily="34" charset="-120"/>
                <a:ea typeface="Adobe 繁黑體 Std B" pitchFamily="34" charset="-120"/>
              </a:rPr>
              <a:t>甲組 </a:t>
            </a:r>
            <a:r>
              <a:rPr lang="en-US" altLang="zh-TW" dirty="0" smtClean="0">
                <a:latin typeface="Adobe 繁黑體 Std B" pitchFamily="34" charset="-120"/>
                <a:ea typeface="Adobe 繁黑體 Std B" pitchFamily="34" charset="-120"/>
              </a:rPr>
              <a:t>: </a:t>
            </a:r>
            <a:r>
              <a:rPr lang="zh-TW" altLang="en-US" dirty="0" smtClean="0">
                <a:latin typeface="Adobe 繁黑體 Std B" pitchFamily="34" charset="-120"/>
                <a:ea typeface="Adobe 繁黑體 Std B" pitchFamily="34" charset="-120"/>
              </a:rPr>
              <a:t>司法專班</a:t>
            </a:r>
            <a:endParaRPr lang="zh-TW" altLang="en-US" dirty="0">
              <a:latin typeface="Adobe 繁黑體 Std B" pitchFamily="34" charset="-120"/>
              <a:ea typeface="Adobe 繁黑體 Std B"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96936728"/>
              </p:ext>
            </p:extLst>
          </p:nvPr>
        </p:nvGraphicFramePr>
        <p:xfrm>
          <a:off x="608956" y="3779912"/>
          <a:ext cx="5710801" cy="4234071"/>
        </p:xfrm>
        <a:graphic>
          <a:graphicData uri="http://schemas.openxmlformats.org/drawingml/2006/table">
            <a:tbl>
              <a:tblPr>
                <a:tableStyleId>{5C22544A-7EE6-4342-B048-85BDC9FD1C3A}</a:tableStyleId>
              </a:tblPr>
              <a:tblGrid>
                <a:gridCol w="1746885">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227612">
                  <a:extLst>
                    <a:ext uri="{9D8B030D-6E8A-4147-A177-3AD203B41FA5}">
                      <a16:colId xmlns:a16="http://schemas.microsoft.com/office/drawing/2014/main" val="20003"/>
                    </a:ext>
                  </a:extLst>
                </a:gridCol>
              </a:tblGrid>
              <a:tr h="257132">
                <a:tc gridSpan="4">
                  <a:txBody>
                    <a:bodyPr/>
                    <a:lstStyle/>
                    <a:p>
                      <a:pPr algn="l">
                        <a:spcAft>
                          <a:spcPts val="0"/>
                        </a:spcAft>
                      </a:pPr>
                      <a:r>
                        <a:rPr lang="zh-TW" altLang="en-US" sz="1200" kern="100" dirty="0" smtClean="0">
                          <a:effectLst/>
                          <a:latin typeface="Adobe 繁黑體 Std B" pitchFamily="34" charset="-120"/>
                          <a:ea typeface="Adobe 繁黑體 Std B" pitchFamily="34" charset="-120"/>
                        </a:rPr>
                        <a:t>姓名 </a:t>
                      </a:r>
                      <a:r>
                        <a:rPr lang="en-US" altLang="zh-TW" sz="1200" kern="100" dirty="0" smtClean="0">
                          <a:effectLst/>
                          <a:latin typeface="Adobe 繁黑體 Std B" pitchFamily="34" charset="-120"/>
                          <a:ea typeface="Adobe 繁黑體 Std B" pitchFamily="34" charset="-120"/>
                        </a:rPr>
                        <a:t>:</a:t>
                      </a: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257132">
                <a:tc gridSpan="4">
                  <a:txBody>
                    <a:bodyPr/>
                    <a:lstStyle/>
                    <a:p>
                      <a:pPr algn="l">
                        <a:spcAft>
                          <a:spcPts val="0"/>
                        </a:spcAft>
                      </a:pPr>
                      <a:r>
                        <a:rPr lang="zh-TW" altLang="en-US" sz="1200" kern="100" dirty="0" smtClean="0">
                          <a:effectLst/>
                          <a:latin typeface="Adobe 繁黑體 Std B" pitchFamily="34" charset="-120"/>
                          <a:ea typeface="Adobe 繁黑體 Std B" pitchFamily="34" charset="-120"/>
                        </a:rPr>
                        <a:t>適用規章年度 </a:t>
                      </a:r>
                      <a:r>
                        <a:rPr lang="en-US" altLang="zh-TW" sz="1200" kern="100" dirty="0" smtClean="0">
                          <a:effectLst/>
                          <a:latin typeface="Adobe 繁黑體 Std B" pitchFamily="34" charset="-120"/>
                          <a:ea typeface="Adobe 繁黑體 Std B" pitchFamily="34" charset="-120"/>
                        </a:rPr>
                        <a:t>:</a:t>
                      </a:r>
                      <a:r>
                        <a:rPr lang="zh-TW" altLang="en-US" sz="1200" kern="100" dirty="0" smtClean="0">
                          <a:effectLst/>
                          <a:latin typeface="Adobe 繁黑體 Std B" pitchFamily="34" charset="-120"/>
                          <a:ea typeface="Adobe 繁黑體 Std B" pitchFamily="34" charset="-120"/>
                        </a:rPr>
                        <a:t> </a:t>
                      </a: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TW" sz="1200" kern="100" dirty="0">
                        <a:effectLst/>
                        <a:latin typeface="Adobe 繁黑體 Std B" pitchFamily="34" charset="-120"/>
                        <a:ea typeface="Adobe 繁黑體 Std B" pitchFamily="34" charset="-120"/>
                      </a:endParaRPr>
                    </a:p>
                  </a:txBody>
                  <a:tcPr marL="17780" marR="17780" marT="0" marB="0" anchor="ctr"/>
                </a:tc>
                <a:tc hMerge="1">
                  <a:txBody>
                    <a:bodyPr/>
                    <a:lstStyle/>
                    <a:p>
                      <a:pPr algn="l">
                        <a:spcAft>
                          <a:spcPts val="0"/>
                        </a:spcAft>
                      </a:pPr>
                      <a:endParaRPr lang="zh-TW" sz="1200" kern="100" dirty="0">
                        <a:effectLst/>
                        <a:latin typeface="Adobe 繁黑體 Std B" pitchFamily="34" charset="-120"/>
                        <a:ea typeface="Adobe 繁黑體 Std B" pitchFamily="34" charset="-120"/>
                      </a:endParaRPr>
                    </a:p>
                  </a:txBody>
                  <a:tcPr marL="17780" marR="17780" marT="0" marB="0" anchor="ctr"/>
                </a:tc>
                <a:tc hMerge="1">
                  <a:txBody>
                    <a:bodyPr/>
                    <a:lstStyle/>
                    <a:p>
                      <a:pPr algn="ctr">
                        <a:spcAft>
                          <a:spcPts val="0"/>
                        </a:spcAft>
                      </a:pPr>
                      <a:endParaRPr lang="zh-TW" sz="1200" kern="100" dirty="0">
                        <a:effectLst/>
                        <a:latin typeface="Adobe 繁黑體 Std B" pitchFamily="34" charset="-120"/>
                        <a:ea typeface="Adobe 繁黑體 Std B" pitchFamily="34" charset="-120"/>
                      </a:endParaRPr>
                    </a:p>
                  </a:txBody>
                  <a:tcPr marL="17780" marR="17780" marT="0" marB="0" anchor="ctr"/>
                </a:tc>
                <a:extLst>
                  <a:ext uri="{0D108BD9-81ED-4DB2-BD59-A6C34878D82A}">
                    <a16:rowId xmlns:a16="http://schemas.microsoft.com/office/drawing/2014/main" val="10001"/>
                  </a:ext>
                </a:extLst>
              </a:tr>
              <a:tr h="257132">
                <a:tc>
                  <a:txBody>
                    <a:bodyPr/>
                    <a:lstStyle/>
                    <a:p>
                      <a:pPr algn="ctr">
                        <a:spcAft>
                          <a:spcPts val="0"/>
                        </a:spcAft>
                      </a:pPr>
                      <a:r>
                        <a:rPr lang="zh-TW" sz="1200" kern="100" dirty="0">
                          <a:effectLst/>
                          <a:latin typeface="Adobe 繁黑體 Std B" pitchFamily="34" charset="-120"/>
                          <a:ea typeface="Adobe 繁黑體 Std B" pitchFamily="34" charset="-120"/>
                        </a:rPr>
                        <a:t>課</a:t>
                      </a:r>
                      <a:r>
                        <a:rPr lang="en-US" sz="1200" kern="100" dirty="0">
                          <a:effectLst/>
                          <a:latin typeface="Adobe 繁黑體 Std B" pitchFamily="34" charset="-120"/>
                          <a:ea typeface="Adobe 繁黑體 Std B" pitchFamily="34" charset="-120"/>
                        </a:rPr>
                        <a:t>   </a:t>
                      </a:r>
                      <a:r>
                        <a:rPr lang="zh-TW" sz="1200" kern="100" dirty="0">
                          <a:effectLst/>
                          <a:latin typeface="Adobe 繁黑體 Std B" pitchFamily="34" charset="-120"/>
                          <a:ea typeface="Adobe 繁黑體 Std B" pitchFamily="34" charset="-120"/>
                        </a:rPr>
                        <a:t>程</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200" kern="100">
                          <a:effectLst/>
                          <a:latin typeface="Adobe 繁黑體 Std B" pitchFamily="34" charset="-120"/>
                          <a:ea typeface="Adobe 繁黑體 Std B" pitchFamily="34" charset="-120"/>
                        </a:rPr>
                        <a:t>學分</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TW" altLang="en-US" sz="1200" kern="100" dirty="0" smtClean="0">
                          <a:effectLst/>
                          <a:latin typeface="Adobe 繁黑體 Std B" pitchFamily="34" charset="-120"/>
                          <a:ea typeface="Adobe 繁黑體 Std B" pitchFamily="34" charset="-120"/>
                        </a:rPr>
                        <a:t>課程名稱</a:t>
                      </a:r>
                      <a:r>
                        <a:rPr lang="en-US" altLang="zh-TW" sz="1200" kern="100" dirty="0" smtClean="0">
                          <a:effectLst/>
                          <a:latin typeface="Adobe 繁黑體 Std B" pitchFamily="34" charset="-120"/>
                          <a:ea typeface="Adobe 繁黑體 Std B" pitchFamily="34" charset="-120"/>
                        </a:rPr>
                        <a:t>(</a:t>
                      </a:r>
                      <a:r>
                        <a:rPr lang="zh-TW" altLang="en-US" sz="1200" kern="100" dirty="0" smtClean="0">
                          <a:effectLst/>
                          <a:latin typeface="Adobe 繁黑體 Std B" pitchFamily="34" charset="-120"/>
                          <a:ea typeface="Adobe 繁黑體 Std B" pitchFamily="34" charset="-120"/>
                        </a:rPr>
                        <a:t>請填寫</a:t>
                      </a:r>
                      <a:r>
                        <a:rPr lang="en-US" altLang="zh-TW" sz="1200" kern="100" dirty="0" smtClean="0">
                          <a:effectLst/>
                          <a:latin typeface="Adobe 繁黑體 Std B" pitchFamily="34" charset="-120"/>
                          <a:ea typeface="Adobe 繁黑體 Std B" pitchFamily="34" charset="-120"/>
                        </a:rPr>
                        <a:t>)</a:t>
                      </a: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200" kern="100" dirty="0" smtClean="0">
                          <a:effectLst/>
                          <a:latin typeface="Adobe 繁黑體 Std B" pitchFamily="34" charset="-120"/>
                          <a:ea typeface="Adobe 繁黑體 Std B" pitchFamily="34" charset="-120"/>
                        </a:rPr>
                        <a:t>是否完成</a:t>
                      </a:r>
                      <a:r>
                        <a:rPr lang="en-US" altLang="zh-TW" sz="1200" kern="100" dirty="0" smtClean="0">
                          <a:effectLst/>
                          <a:latin typeface="Adobe 繁黑體 Std B" pitchFamily="34" charset="-120"/>
                          <a:ea typeface="Adobe 繁黑體 Std B" pitchFamily="34" charset="-120"/>
                        </a:rPr>
                        <a:t>(</a:t>
                      </a:r>
                      <a:r>
                        <a:rPr lang="en-US" altLang="zh-TW" sz="1200" kern="100" dirty="0" smtClean="0">
                          <a:effectLst/>
                          <a:latin typeface="Adobe 繁黑體 Std B" pitchFamily="34" charset="-120"/>
                          <a:ea typeface="Adobe 繁黑體 Std B" pitchFamily="34" charset="-120"/>
                          <a:sym typeface="Wingdings 2"/>
                        </a:rPr>
                        <a:t></a:t>
                      </a:r>
                      <a:r>
                        <a:rPr lang="en-US" altLang="zh-TW" sz="1200" kern="100" dirty="0" smtClean="0">
                          <a:effectLst/>
                          <a:latin typeface="Adobe 繁黑體 Std B" pitchFamily="34" charset="-120"/>
                          <a:ea typeface="Adobe 繁黑體 Std B" pitchFamily="34" charset="-120"/>
                        </a:rPr>
                        <a:t>)</a:t>
                      </a: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05341">
                <a:tc>
                  <a:txBody>
                    <a:bodyPr/>
                    <a:lstStyle/>
                    <a:p>
                      <a:pPr>
                        <a:spcAft>
                          <a:spcPts val="0"/>
                        </a:spcAft>
                      </a:pPr>
                      <a:r>
                        <a:rPr lang="zh-TW" sz="1200" kern="100" dirty="0">
                          <a:effectLst/>
                          <a:latin typeface="Adobe 繁黑體 Std B" pitchFamily="34" charset="-120"/>
                          <a:ea typeface="Adobe 繁黑體 Std B" pitchFamily="34" charset="-120"/>
                        </a:rPr>
                        <a:t>共同必修</a:t>
                      </a:r>
                      <a:r>
                        <a:rPr lang="zh-TW" sz="1200" kern="100" dirty="0" smtClean="0">
                          <a:effectLst/>
                          <a:latin typeface="Adobe 繁黑體 Std B" pitchFamily="34" charset="-120"/>
                          <a:ea typeface="Adobe 繁黑體 Std B" pitchFamily="34" charset="-120"/>
                        </a:rPr>
                        <a:t>課程</a:t>
                      </a:r>
                      <a:r>
                        <a:rPr lang="zh-TW" altLang="en-US" sz="1200" kern="100" dirty="0" smtClean="0">
                          <a:effectLst/>
                          <a:latin typeface="Adobe 繁黑體 Std B" pitchFamily="34" charset="-120"/>
                          <a:ea typeface="Adobe 繁黑體 Std B" pitchFamily="34" charset="-120"/>
                        </a:rPr>
                        <a:t> </a:t>
                      </a:r>
                      <a:r>
                        <a:rPr lang="en-US" altLang="zh-TW" sz="1200" kern="100" dirty="0" smtClean="0">
                          <a:effectLst/>
                          <a:latin typeface="Adobe 繁黑體 Std B" pitchFamily="34" charset="-120"/>
                          <a:ea typeface="Adobe 繁黑體 Std B" pitchFamily="34" charset="-120"/>
                        </a:rPr>
                        <a:t>:</a:t>
                      </a:r>
                    </a:p>
                    <a:p>
                      <a:pPr>
                        <a:spcAft>
                          <a:spcPts val="0"/>
                        </a:spcAft>
                      </a:pPr>
                      <a:r>
                        <a:rPr lang="zh-TW" altLang="en-US" sz="1200" kern="100" dirty="0" smtClean="0">
                          <a:effectLst/>
                          <a:latin typeface="Adobe 繁黑體 Std B" pitchFamily="34" charset="-120"/>
                          <a:ea typeface="Adobe 繁黑體 Std B" pitchFamily="34" charset="-120"/>
                        </a:rPr>
                        <a:t>碩士論文研究</a:t>
                      </a: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dirty="0">
                          <a:effectLst/>
                          <a:latin typeface="Adobe 繁黑體 Std B" pitchFamily="34" charset="-120"/>
                          <a:ea typeface="Adobe 繁黑體 Std B" pitchFamily="34" charset="-120"/>
                        </a:rPr>
                        <a:t>3</a:t>
                      </a: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TW" altLang="en-US" sz="1200" kern="100" dirty="0" smtClean="0">
                          <a:effectLst/>
                          <a:latin typeface="Adobe 繁黑體 Std B" pitchFamily="34" charset="-120"/>
                          <a:ea typeface="Adobe 繁黑體 Std B" pitchFamily="34" charset="-120"/>
                        </a:rPr>
                        <a:t>碩士論文研究</a:t>
                      </a:r>
                      <a:r>
                        <a:rPr lang="en-US" sz="1200" kern="100" dirty="0">
                          <a:effectLst/>
                          <a:latin typeface="Adobe 繁黑體 Std B" pitchFamily="34" charset="-120"/>
                          <a:ea typeface="Adobe 繁黑體 Std B" pitchFamily="34" charset="-120"/>
                        </a:rPr>
                        <a:t> </a:t>
                      </a: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14265">
                <a:tc>
                  <a:txBody>
                    <a:bodyPr/>
                    <a:lstStyle/>
                    <a:p>
                      <a:pPr>
                        <a:spcAft>
                          <a:spcPts val="0"/>
                        </a:spcAft>
                      </a:pPr>
                      <a:r>
                        <a:rPr lang="zh-TW" sz="1200" kern="0">
                          <a:effectLst/>
                          <a:latin typeface="Adobe 繁黑體 Std B" pitchFamily="34" charset="-120"/>
                          <a:ea typeface="Adobe 繁黑體 Std B" pitchFamily="34" charset="-120"/>
                        </a:rPr>
                        <a:t>專業學群課程</a:t>
                      </a:r>
                      <a:r>
                        <a:rPr lang="en-US" sz="1200" kern="0">
                          <a:effectLst/>
                          <a:latin typeface="Adobe 繁黑體 Std B" pitchFamily="34" charset="-120"/>
                          <a:ea typeface="Adobe 繁黑體 Std B" pitchFamily="34" charset="-120"/>
                        </a:rPr>
                        <a:t>(</a:t>
                      </a:r>
                      <a:r>
                        <a:rPr lang="zh-TW" sz="1200" kern="0">
                          <a:effectLst/>
                          <a:latin typeface="Adobe 繁黑體 Std B" pitchFamily="34" charset="-120"/>
                          <a:ea typeface="Adobe 繁黑體 Std B" pitchFamily="34" charset="-120"/>
                        </a:rPr>
                        <a:t>六大學群</a:t>
                      </a:r>
                      <a:r>
                        <a:rPr lang="en-US" sz="1200" kern="0">
                          <a:effectLst/>
                          <a:latin typeface="Adobe 繁黑體 Std B" pitchFamily="34" charset="-120"/>
                          <a:ea typeface="Adobe 繁黑體 Std B" pitchFamily="34" charset="-120"/>
                        </a:rPr>
                        <a:t>)</a:t>
                      </a:r>
                      <a:endParaRPr lang="zh-TW" sz="1200" kern="10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dirty="0">
                          <a:effectLst/>
                          <a:latin typeface="Adobe 繁黑體 Std B" pitchFamily="34" charset="-120"/>
                          <a:ea typeface="Adobe 繁黑體 Std B" pitchFamily="34" charset="-120"/>
                        </a:rPr>
                        <a:t>4</a:t>
                      </a:r>
                      <a:r>
                        <a:rPr lang="zh-TW" sz="1200" kern="100" dirty="0">
                          <a:effectLst/>
                          <a:latin typeface="Adobe 繁黑體 Std B" pitchFamily="34" charset="-120"/>
                          <a:ea typeface="Adobe 繁黑體 Std B" pitchFamily="34" charset="-120"/>
                        </a:rPr>
                        <a:t>～</a:t>
                      </a:r>
                      <a:r>
                        <a:rPr lang="en-US" sz="1200" kern="100" dirty="0">
                          <a:effectLst/>
                          <a:latin typeface="Adobe 繁黑體 Std B" pitchFamily="34" charset="-120"/>
                          <a:ea typeface="Adobe 繁黑體 Std B" pitchFamily="34" charset="-120"/>
                        </a:rPr>
                        <a:t>7</a:t>
                      </a: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altLang="en-US" sz="1200" kern="100" dirty="0" smtClean="0">
                          <a:effectLst/>
                          <a:latin typeface="Adobe 繁黑體 Std B" pitchFamily="34" charset="-120"/>
                          <a:ea typeface="Adobe 繁黑體 Std B" pitchFamily="34" charset="-120"/>
                        </a:rPr>
                        <a:t>學群名稱 </a:t>
                      </a:r>
                      <a:r>
                        <a:rPr lang="en-US" altLang="zh-TW" sz="1200" kern="100" dirty="0" smtClean="0">
                          <a:effectLst/>
                          <a:latin typeface="Adobe 繁黑體 Std B" pitchFamily="34" charset="-120"/>
                          <a:ea typeface="Adobe 繁黑體 Std B" pitchFamily="34" charset="-120"/>
                        </a:rPr>
                        <a:t>:</a:t>
                      </a:r>
                    </a:p>
                    <a:p>
                      <a:pPr algn="just">
                        <a:spcAft>
                          <a:spcPts val="0"/>
                        </a:spcAft>
                      </a:pPr>
                      <a:r>
                        <a:rPr lang="zh-TW" altLang="en-US" sz="1200" kern="100" dirty="0" smtClean="0">
                          <a:effectLst/>
                          <a:latin typeface="Adobe 繁黑體 Std B" pitchFamily="34" charset="-120"/>
                          <a:ea typeface="Adobe 繁黑體 Std B" pitchFamily="34" charset="-120"/>
                        </a:rPr>
                        <a:t>核心課程 </a:t>
                      </a:r>
                      <a:r>
                        <a:rPr lang="en-US" altLang="zh-TW" sz="1200" kern="100" dirty="0" smtClean="0">
                          <a:effectLst/>
                          <a:latin typeface="Adobe 繁黑體 Std B" pitchFamily="34" charset="-120"/>
                          <a:ea typeface="Adobe 繁黑體 Std B" pitchFamily="34" charset="-120"/>
                        </a:rPr>
                        <a:t>:</a:t>
                      </a: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85262">
                <a:tc>
                  <a:txBody>
                    <a:bodyPr/>
                    <a:lstStyle/>
                    <a:p>
                      <a:pPr>
                        <a:spcAft>
                          <a:spcPts val="0"/>
                        </a:spcAft>
                      </a:pPr>
                      <a:r>
                        <a:rPr lang="zh-TW" sz="1200" kern="100" dirty="0">
                          <a:effectLst/>
                          <a:latin typeface="Adobe 繁黑體 Std B" pitchFamily="34" charset="-120"/>
                          <a:ea typeface="Adobe 繁黑體 Std B" pitchFamily="34" charset="-120"/>
                        </a:rPr>
                        <a:t>法學論文寫作與研究方法</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dirty="0">
                          <a:effectLst/>
                          <a:latin typeface="Adobe 繁黑體 Std B" pitchFamily="34" charset="-120"/>
                          <a:ea typeface="Adobe 繁黑體 Std B" pitchFamily="34" charset="-120"/>
                        </a:rPr>
                        <a:t>3</a:t>
                      </a: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00" dirty="0" smtClean="0">
                          <a:effectLst/>
                          <a:latin typeface="Adobe 繁黑體 Std B" pitchFamily="34" charset="-120"/>
                          <a:ea typeface="Adobe 繁黑體 Std B" pitchFamily="34" charset="-120"/>
                        </a:rPr>
                        <a:t>法學論文寫作與研究方法</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05341">
                <a:tc>
                  <a:txBody>
                    <a:bodyPr/>
                    <a:lstStyle/>
                    <a:p>
                      <a:pPr>
                        <a:spcAft>
                          <a:spcPts val="0"/>
                        </a:spcAft>
                      </a:pPr>
                      <a:r>
                        <a:rPr lang="zh-TW" sz="1200" kern="100">
                          <a:effectLst/>
                          <a:latin typeface="Adobe 繁黑體 Std B" pitchFamily="34" charset="-120"/>
                          <a:ea typeface="Adobe 繁黑體 Std B" pitchFamily="34" charset="-120"/>
                        </a:rPr>
                        <a:t>案例研析類</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a:effectLst/>
                          <a:latin typeface="Adobe 繁黑體 Std B" pitchFamily="34" charset="-120"/>
                          <a:ea typeface="Adobe 繁黑體 Std B" pitchFamily="34" charset="-120"/>
                        </a:rPr>
                        <a:t>3</a:t>
                      </a:r>
                      <a:endParaRPr lang="zh-TW" sz="1200" kern="10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altLang="en-US" sz="1200" kern="100" dirty="0" smtClean="0">
                          <a:effectLst/>
                          <a:latin typeface="Adobe 繁黑體 Std B" pitchFamily="34" charset="-120"/>
                          <a:ea typeface="Adobe 繁黑體 Std B" pitchFamily="34" charset="-120"/>
                        </a:rPr>
                        <a:t>課名 </a:t>
                      </a:r>
                      <a:r>
                        <a:rPr lang="en-US" altLang="zh-TW" sz="1200" kern="100" dirty="0" smtClean="0">
                          <a:effectLst/>
                          <a:latin typeface="Adobe 繁黑體 Std B" pitchFamily="34" charset="-120"/>
                          <a:ea typeface="Adobe 繁黑體 Std B" pitchFamily="34" charset="-120"/>
                        </a:rPr>
                        <a:t>:</a:t>
                      </a: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32860">
                <a:tc>
                  <a:txBody>
                    <a:bodyPr/>
                    <a:lstStyle/>
                    <a:p>
                      <a:pPr>
                        <a:spcAft>
                          <a:spcPts val="0"/>
                        </a:spcAft>
                      </a:pPr>
                      <a:r>
                        <a:rPr lang="zh-TW" sz="1200" kern="100">
                          <a:effectLst/>
                          <a:latin typeface="Adobe 繁黑體 Std B" pitchFamily="34" charset="-120"/>
                          <a:ea typeface="Adobe 繁黑體 Std B" pitchFamily="34" charset="-120"/>
                        </a:rPr>
                        <a:t>專題討論</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a:effectLst/>
                          <a:latin typeface="Adobe 繁黑體 Std B" pitchFamily="34" charset="-120"/>
                          <a:ea typeface="Adobe 繁黑體 Std B" pitchFamily="34" charset="-120"/>
                        </a:rPr>
                        <a:t>0</a:t>
                      </a:r>
                      <a:endParaRPr lang="zh-TW" sz="1200" kern="10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1200" kern="100" dirty="0">
                          <a:effectLst/>
                          <a:latin typeface="Adobe 繁黑體 Std B" pitchFamily="34" charset="-120"/>
                          <a:ea typeface="Adobe 繁黑體 Std B" pitchFamily="34" charset="-120"/>
                        </a:rPr>
                        <a:t>必選四學期</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14265">
                <a:tc>
                  <a:txBody>
                    <a:bodyPr/>
                    <a:lstStyle/>
                    <a:p>
                      <a:pPr>
                        <a:spcAft>
                          <a:spcPts val="0"/>
                        </a:spcAft>
                      </a:pPr>
                      <a:r>
                        <a:rPr lang="zh-TW" sz="1200" kern="100">
                          <a:effectLst/>
                          <a:latin typeface="Adobe 繁黑體 Std B" pitchFamily="34" charset="-120"/>
                          <a:ea typeface="Adobe 繁黑體 Std B" pitchFamily="34" charset="-120"/>
                        </a:rPr>
                        <a:t>其他選修課程</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dirty="0">
                          <a:effectLst/>
                          <a:latin typeface="Adobe 繁黑體 Std B" pitchFamily="34" charset="-120"/>
                          <a:ea typeface="Adobe 繁黑體 Std B" pitchFamily="34" charset="-120"/>
                        </a:rPr>
                        <a:t>8</a:t>
                      </a:r>
                      <a:r>
                        <a:rPr lang="zh-TW" sz="1200" kern="100" dirty="0">
                          <a:effectLst/>
                          <a:latin typeface="Adobe 繁黑體 Std B" pitchFamily="34" charset="-120"/>
                          <a:ea typeface="Adobe 繁黑體 Std B" pitchFamily="34" charset="-120"/>
                        </a:rPr>
                        <a:t>～</a:t>
                      </a:r>
                      <a:r>
                        <a:rPr lang="en-US" sz="1200" kern="100" dirty="0">
                          <a:effectLst/>
                          <a:latin typeface="Adobe 繁黑體 Std B" pitchFamily="34" charset="-120"/>
                          <a:ea typeface="Adobe 繁黑體 Std B" pitchFamily="34" charset="-120"/>
                        </a:rPr>
                        <a:t>11</a:t>
                      </a: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altLang="en-US" sz="1200" kern="100" dirty="0" smtClean="0">
                          <a:effectLst/>
                          <a:latin typeface="Adobe 繁黑體 Std B" pitchFamily="34" charset="-120"/>
                          <a:ea typeface="Adobe 繁黑體 Std B" pitchFamily="34" charset="-120"/>
                        </a:rPr>
                        <a:t>課名 </a:t>
                      </a:r>
                      <a:r>
                        <a:rPr lang="en-US" altLang="zh-TW" sz="1200" kern="100" dirty="0" smtClean="0">
                          <a:effectLst/>
                          <a:latin typeface="Adobe 繁黑體 Std B" pitchFamily="34" charset="-120"/>
                          <a:ea typeface="Adobe 繁黑體 Std B" pitchFamily="34" charset="-120"/>
                        </a:rPr>
                        <a:t>:</a:t>
                      </a: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05341">
                <a:tc>
                  <a:txBody>
                    <a:bodyPr/>
                    <a:lstStyle/>
                    <a:p>
                      <a:pPr algn="l">
                        <a:spcAft>
                          <a:spcPts val="0"/>
                        </a:spcAft>
                      </a:pPr>
                      <a:r>
                        <a:rPr lang="zh-TW" sz="1200" kern="100" dirty="0">
                          <a:effectLst/>
                          <a:latin typeface="Adobe 繁黑體 Std B" pitchFamily="34" charset="-120"/>
                          <a:ea typeface="Adobe 繁黑體 Std B" pitchFamily="34" charset="-120"/>
                        </a:rPr>
                        <a:t>畢業學分合計</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dirty="0">
                          <a:effectLst/>
                          <a:latin typeface="Adobe 繁黑體 Std B" pitchFamily="34" charset="-120"/>
                          <a:ea typeface="Adobe 繁黑體 Std B" pitchFamily="34" charset="-120"/>
                        </a:rPr>
                        <a:t>24</a:t>
                      </a: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200" kern="100" dirty="0">
                          <a:effectLst/>
                          <a:latin typeface="Adobe 繁黑體 Std B" pitchFamily="34" charset="-120"/>
                          <a:ea typeface="Adobe 繁黑體 Std B" pitchFamily="34" charset="-120"/>
                        </a:rPr>
                        <a:t> </a:t>
                      </a: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altLang="en-US" sz="1200" kern="100" dirty="0" smtClean="0">
                          <a:effectLst/>
                          <a:latin typeface="Adobe 繁黑體 Std B" pitchFamily="34" charset="-120"/>
                          <a:ea typeface="Adobe 繁黑體 Std B" pitchFamily="34" charset="-120"/>
                        </a:rPr>
                        <a:t>已修學分數</a:t>
                      </a:r>
                      <a:r>
                        <a:rPr lang="en-US" altLang="zh-TW" sz="1200" kern="100" dirty="0" smtClean="0">
                          <a:effectLst/>
                          <a:latin typeface="Adobe 繁黑體 Std B" pitchFamily="34" charset="-120"/>
                          <a:ea typeface="Adobe 繁黑體 Std B" pitchFamily="34" charset="-120"/>
                        </a:rPr>
                        <a:t>:</a:t>
                      </a: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8" name="文字方塊 7"/>
          <p:cNvSpPr txBox="1"/>
          <p:nvPr/>
        </p:nvSpPr>
        <p:spPr>
          <a:xfrm>
            <a:off x="545950" y="2339752"/>
            <a:ext cx="5812810" cy="615553"/>
          </a:xfrm>
          <a:prstGeom prst="rect">
            <a:avLst/>
          </a:prstGeom>
          <a:noFill/>
        </p:spPr>
        <p:txBody>
          <a:bodyPr wrap="none" rtlCol="0">
            <a:spAutoFit/>
          </a:bodyPr>
          <a:lstStyle/>
          <a:p>
            <a:r>
              <a:rPr lang="zh-TW" altLang="en-US" dirty="0" smtClean="0">
                <a:latin typeface="Adobe 繁黑體 Std B" pitchFamily="34" charset="-120"/>
                <a:ea typeface="Adobe 繁黑體 Std B" pitchFamily="34" charset="-120"/>
              </a:rPr>
              <a:t>修業規章參考位置</a:t>
            </a:r>
            <a:endParaRPr lang="en-US" altLang="zh-TW" dirty="0" smtClean="0">
              <a:latin typeface="Adobe 繁黑體 Std B" pitchFamily="34" charset="-120"/>
              <a:ea typeface="Adobe 繁黑體 Std B" pitchFamily="34" charset="-120"/>
            </a:endParaRPr>
          </a:p>
          <a:p>
            <a:r>
              <a:rPr lang="zh-TW" altLang="en-US" sz="1600" dirty="0" smtClean="0">
                <a:latin typeface="Adobe 繁黑體 Std B" pitchFamily="34" charset="-120"/>
                <a:ea typeface="Adobe 繁黑體 Std B" pitchFamily="34" charset="-120"/>
              </a:rPr>
              <a:t>科法學院網站</a:t>
            </a:r>
            <a:r>
              <a:rPr lang="en-US" altLang="zh-TW" sz="1600" dirty="0" smtClean="0">
                <a:latin typeface="Adobe 繁黑體 Std B" pitchFamily="34" charset="-120"/>
                <a:ea typeface="Adobe 繁黑體 Std B" pitchFamily="34" charset="-120"/>
              </a:rPr>
              <a:t>law.nycu.edu.tw</a:t>
            </a:r>
            <a:r>
              <a:rPr lang="en-US" altLang="zh-TW" sz="1600" dirty="0" smtClean="0">
                <a:latin typeface="Adobe 繁黑體 Std B" pitchFamily="34" charset="-120"/>
                <a:ea typeface="Adobe 繁黑體 Std B" pitchFamily="34" charset="-120"/>
              </a:rPr>
              <a:t>/</a:t>
            </a:r>
            <a:r>
              <a:rPr lang="zh-TW" altLang="en-US" sz="1600" dirty="0" smtClean="0">
                <a:latin typeface="Adobe 繁黑體 Std B" pitchFamily="34" charset="-120"/>
                <a:ea typeface="Adobe 繁黑體 Std B" pitchFamily="34" charset="-120"/>
              </a:rPr>
              <a:t>學業與課程</a:t>
            </a:r>
            <a:r>
              <a:rPr lang="en-US" altLang="zh-TW" sz="1600" dirty="0" smtClean="0">
                <a:latin typeface="Adobe 繁黑體 Std B" pitchFamily="34" charset="-120"/>
                <a:ea typeface="Adobe 繁黑體 Std B" pitchFamily="34" charset="-120"/>
              </a:rPr>
              <a:t>/</a:t>
            </a:r>
            <a:r>
              <a:rPr lang="zh-TW" altLang="en-US" sz="1600" dirty="0" smtClean="0">
                <a:latin typeface="Adobe 繁黑體 Std B" pitchFamily="34" charset="-120"/>
                <a:ea typeface="Adobe 繁黑體 Std B" pitchFamily="34" charset="-120"/>
              </a:rPr>
              <a:t>學業規範</a:t>
            </a:r>
            <a:r>
              <a:rPr lang="en-US" altLang="zh-TW" sz="1600" dirty="0" smtClean="0">
                <a:latin typeface="Adobe 繁黑體 Std B" pitchFamily="34" charset="-120"/>
                <a:ea typeface="Adobe 繁黑體 Std B" pitchFamily="34" charset="-120"/>
              </a:rPr>
              <a:t>/</a:t>
            </a:r>
            <a:r>
              <a:rPr lang="zh-TW" altLang="en-US" sz="1600" dirty="0" smtClean="0">
                <a:latin typeface="Adobe 繁黑體 Std B" pitchFamily="34" charset="-120"/>
                <a:ea typeface="Adobe 繁黑體 Std B" pitchFamily="34" charset="-120"/>
              </a:rPr>
              <a:t>修業規章</a:t>
            </a:r>
            <a:endParaRPr lang="zh-TW" altLang="en-US" sz="1600" dirty="0">
              <a:latin typeface="Adobe 繁黑體 Std B" pitchFamily="34" charset="-120"/>
              <a:ea typeface="Adobe 繁黑體 Std B" pitchFamily="34" charset="-120"/>
            </a:endParaRPr>
          </a:p>
        </p:txBody>
      </p:sp>
    </p:spTree>
    <p:extLst>
      <p:ext uri="{BB962C8B-B14F-4D97-AF65-F5344CB8AC3E}">
        <p14:creationId xmlns:p14="http://schemas.microsoft.com/office/powerpoint/2010/main" val="139090912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a:srcRect t="4678"/>
          <a:stretch/>
        </p:blipFill>
        <p:spPr>
          <a:xfrm>
            <a:off x="404664" y="899592"/>
            <a:ext cx="5819775" cy="7336160"/>
          </a:xfrm>
          <a:prstGeom prst="rect">
            <a:avLst/>
          </a:prstGeom>
        </p:spPr>
      </p:pic>
      <p:sp>
        <p:nvSpPr>
          <p:cNvPr id="5" name="圓角矩形 4"/>
          <p:cNvSpPr/>
          <p:nvPr/>
        </p:nvSpPr>
        <p:spPr>
          <a:xfrm>
            <a:off x="3284984" y="3635896"/>
            <a:ext cx="1944216" cy="36004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標楷體" panose="03000509000000000000" pitchFamily="65" charset="-120"/>
                <a:ea typeface="標楷體" panose="03000509000000000000" pitchFamily="65" charset="-120"/>
              </a:rPr>
              <a:t>一定要記得簽名</a:t>
            </a:r>
            <a:endParaRPr lang="zh-TW" altLang="en-US" b="1" dirty="0">
              <a:latin typeface="標楷體" panose="03000509000000000000" pitchFamily="65" charset="-120"/>
              <a:ea typeface="標楷體" panose="03000509000000000000" pitchFamily="65" charset="-120"/>
            </a:endParaRPr>
          </a:p>
        </p:txBody>
      </p:sp>
      <p:sp>
        <p:nvSpPr>
          <p:cNvPr id="6" name="向左箭號 5"/>
          <p:cNvSpPr/>
          <p:nvPr/>
        </p:nvSpPr>
        <p:spPr>
          <a:xfrm>
            <a:off x="2132856" y="6516216"/>
            <a:ext cx="432048" cy="36004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向左箭號 6"/>
          <p:cNvSpPr/>
          <p:nvPr/>
        </p:nvSpPr>
        <p:spPr>
          <a:xfrm>
            <a:off x="5865555" y="6516216"/>
            <a:ext cx="432048" cy="36004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4244598" y="6021233"/>
            <a:ext cx="1620957" cy="830997"/>
          </a:xfrm>
          <a:prstGeom prst="rect">
            <a:avLst/>
          </a:prstGeom>
          <a:noFill/>
        </p:spPr>
        <p:txBody>
          <a:bodyPr wrap="none" rtlCol="0">
            <a:spAutoFit/>
          </a:bodyPr>
          <a:lstStyle/>
          <a:p>
            <a:r>
              <a:rPr lang="zh-TW" altLang="en-US" sz="1600" b="1" dirty="0" smtClean="0">
                <a:solidFill>
                  <a:srgbClr val="FF0000"/>
                </a:solidFill>
                <a:latin typeface="標楷體" panose="03000509000000000000" pitchFamily="65" charset="-120"/>
                <a:ea typeface="標楷體" panose="03000509000000000000" pitchFamily="65" charset="-120"/>
              </a:rPr>
              <a:t>指導老師剛好是</a:t>
            </a:r>
            <a:endParaRPr lang="en-US" altLang="zh-TW" sz="1600" b="1" dirty="0" smtClean="0">
              <a:solidFill>
                <a:srgbClr val="FF0000"/>
              </a:solidFill>
              <a:latin typeface="標楷體" panose="03000509000000000000" pitchFamily="65" charset="-120"/>
              <a:ea typeface="標楷體" panose="03000509000000000000" pitchFamily="65" charset="-120"/>
            </a:endParaRPr>
          </a:p>
          <a:p>
            <a:r>
              <a:rPr lang="zh-TW" altLang="en-US" sz="1600" b="1" dirty="0" smtClean="0">
                <a:solidFill>
                  <a:srgbClr val="FF0000"/>
                </a:solidFill>
                <a:latin typeface="標楷體" panose="03000509000000000000" pitchFamily="65" charset="-120"/>
                <a:ea typeface="標楷體" panose="03000509000000000000" pitchFamily="65" charset="-120"/>
              </a:rPr>
              <a:t>所長的話這欄可</a:t>
            </a:r>
            <a:endParaRPr lang="en-US" altLang="zh-TW" sz="1600" b="1" dirty="0" smtClean="0">
              <a:solidFill>
                <a:srgbClr val="FF0000"/>
              </a:solidFill>
              <a:latin typeface="標楷體" panose="03000509000000000000" pitchFamily="65" charset="-120"/>
              <a:ea typeface="標楷體" panose="03000509000000000000" pitchFamily="65" charset="-120"/>
            </a:endParaRPr>
          </a:p>
          <a:p>
            <a:r>
              <a:rPr lang="zh-TW" altLang="en-US" sz="1600" b="1" dirty="0" smtClean="0">
                <a:solidFill>
                  <a:srgbClr val="FF0000"/>
                </a:solidFill>
                <a:latin typeface="標楷體" panose="03000509000000000000" pitchFamily="65" charset="-120"/>
                <a:ea typeface="標楷體" panose="03000509000000000000" pitchFamily="65" charset="-120"/>
              </a:rPr>
              <a:t>以順便簽</a:t>
            </a:r>
            <a:endParaRPr lang="zh-TW" altLang="en-US" sz="1600" b="1" dirty="0">
              <a:solidFill>
                <a:srgbClr val="FF0000"/>
              </a:solidFill>
              <a:latin typeface="標楷體" panose="03000509000000000000" pitchFamily="65" charset="-120"/>
              <a:ea typeface="標楷體" panose="03000509000000000000" pitchFamily="65" charset="-120"/>
            </a:endParaRPr>
          </a:p>
        </p:txBody>
      </p:sp>
      <p:sp>
        <p:nvSpPr>
          <p:cNvPr id="9" name="向左箭號 8"/>
          <p:cNvSpPr/>
          <p:nvPr/>
        </p:nvSpPr>
        <p:spPr>
          <a:xfrm>
            <a:off x="1664226" y="6256711"/>
            <a:ext cx="252606" cy="18749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1939702" y="6165793"/>
            <a:ext cx="877163" cy="369332"/>
          </a:xfrm>
          <a:prstGeom prst="rect">
            <a:avLst/>
          </a:prstGeom>
          <a:noFill/>
        </p:spPr>
        <p:txBody>
          <a:bodyPr wrap="none" rtlCol="0">
            <a:spAutoFit/>
          </a:bodyPr>
          <a:lstStyle/>
          <a:p>
            <a:r>
              <a:rPr lang="zh-TW" altLang="en-US" b="1" dirty="0" smtClean="0">
                <a:solidFill>
                  <a:srgbClr val="FF0000"/>
                </a:solidFill>
                <a:latin typeface="標楷體" panose="03000509000000000000" pitchFamily="65" charset="-120"/>
                <a:ea typeface="標楷體" panose="03000509000000000000" pitchFamily="65" charset="-120"/>
              </a:rPr>
              <a:t>要勾選</a:t>
            </a:r>
            <a:endParaRPr lang="zh-TW" altLang="en-US" b="1" dirty="0">
              <a:solidFill>
                <a:srgbClr val="FF0000"/>
              </a:solidFill>
              <a:latin typeface="標楷體" panose="03000509000000000000" pitchFamily="65" charset="-120"/>
              <a:ea typeface="標楷體" panose="03000509000000000000" pitchFamily="65" charset="-120"/>
            </a:endParaRPr>
          </a:p>
        </p:txBody>
      </p:sp>
      <p:sp>
        <p:nvSpPr>
          <p:cNvPr id="11" name="文字方塊 10"/>
          <p:cNvSpPr txBox="1"/>
          <p:nvPr/>
        </p:nvSpPr>
        <p:spPr>
          <a:xfrm>
            <a:off x="2527587" y="6477830"/>
            <a:ext cx="877163" cy="369332"/>
          </a:xfrm>
          <a:prstGeom prst="rect">
            <a:avLst/>
          </a:prstGeom>
          <a:noFill/>
        </p:spPr>
        <p:txBody>
          <a:bodyPr wrap="none" rtlCol="0">
            <a:spAutoFit/>
          </a:bodyPr>
          <a:lstStyle/>
          <a:p>
            <a:r>
              <a:rPr lang="zh-TW" altLang="en-US" b="1" dirty="0" smtClean="0">
                <a:solidFill>
                  <a:srgbClr val="FF0000"/>
                </a:solidFill>
                <a:latin typeface="標楷體" panose="03000509000000000000" pitchFamily="65" charset="-120"/>
                <a:ea typeface="標楷體" panose="03000509000000000000" pitchFamily="65" charset="-120"/>
              </a:rPr>
              <a:t>要簽名</a:t>
            </a:r>
            <a:endParaRPr lang="zh-TW" altLang="en-US" b="1" dirty="0">
              <a:solidFill>
                <a:srgbClr val="FF0000"/>
              </a:solidFill>
              <a:latin typeface="標楷體" panose="03000509000000000000" pitchFamily="65" charset="-120"/>
              <a:ea typeface="標楷體" panose="03000509000000000000" pitchFamily="65" charset="-120"/>
            </a:endParaRPr>
          </a:p>
        </p:txBody>
      </p:sp>
      <p:sp>
        <p:nvSpPr>
          <p:cNvPr id="13" name="文字方塊 12"/>
          <p:cNvSpPr txBox="1"/>
          <p:nvPr/>
        </p:nvSpPr>
        <p:spPr>
          <a:xfrm>
            <a:off x="5533757" y="1770574"/>
            <a:ext cx="492443" cy="1099019"/>
          </a:xfrm>
          <a:prstGeom prst="rect">
            <a:avLst/>
          </a:prstGeom>
          <a:noFill/>
        </p:spPr>
        <p:txBody>
          <a:bodyPr vert="eaVert" wrap="none" rtlCol="0">
            <a:spAutoFit/>
          </a:bodyPr>
          <a:lstStyle/>
          <a:p>
            <a:r>
              <a:rPr lang="zh-TW" altLang="en-US" sz="2000" b="1" dirty="0" smtClean="0">
                <a:latin typeface="標楷體" panose="03000509000000000000" pitchFamily="65" charset="-120"/>
                <a:ea typeface="標楷體" panose="03000509000000000000" pitchFamily="65" charset="-120"/>
              </a:rPr>
              <a:t>要先填好</a:t>
            </a:r>
            <a:endParaRPr lang="zh-TW" altLang="en-US" sz="2000" b="1" dirty="0">
              <a:latin typeface="標楷體" panose="03000509000000000000" pitchFamily="65" charset="-120"/>
              <a:ea typeface="標楷體" panose="03000509000000000000" pitchFamily="65" charset="-120"/>
            </a:endParaRPr>
          </a:p>
        </p:txBody>
      </p:sp>
      <p:sp>
        <p:nvSpPr>
          <p:cNvPr id="16" name="圓角矩形 15"/>
          <p:cNvSpPr/>
          <p:nvPr/>
        </p:nvSpPr>
        <p:spPr>
          <a:xfrm>
            <a:off x="476672" y="971600"/>
            <a:ext cx="5616624" cy="7920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圓角矩形 16"/>
          <p:cNvSpPr/>
          <p:nvPr/>
        </p:nvSpPr>
        <p:spPr>
          <a:xfrm>
            <a:off x="476672" y="971600"/>
            <a:ext cx="2050915" cy="21602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圓角矩形 17"/>
          <p:cNvSpPr/>
          <p:nvPr/>
        </p:nvSpPr>
        <p:spPr>
          <a:xfrm>
            <a:off x="476672" y="4374248"/>
            <a:ext cx="2050915" cy="91783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p:cNvSpPr txBox="1"/>
          <p:nvPr/>
        </p:nvSpPr>
        <p:spPr>
          <a:xfrm>
            <a:off x="2527587" y="4350075"/>
            <a:ext cx="492443" cy="1099019"/>
          </a:xfrm>
          <a:prstGeom prst="rect">
            <a:avLst/>
          </a:prstGeom>
          <a:noFill/>
        </p:spPr>
        <p:txBody>
          <a:bodyPr vert="eaVert" wrap="square" rtlCol="0">
            <a:spAutoFit/>
          </a:bodyPr>
          <a:lstStyle/>
          <a:p>
            <a:r>
              <a:rPr lang="zh-TW" altLang="en-US" sz="2000" b="1" dirty="0" smtClean="0">
                <a:latin typeface="標楷體" panose="03000509000000000000" pitchFamily="65" charset="-120"/>
                <a:ea typeface="標楷體" panose="03000509000000000000" pitchFamily="65" charset="-120"/>
              </a:rPr>
              <a:t>要先填好</a:t>
            </a:r>
            <a:endParaRPr lang="zh-TW" altLang="en-US" sz="2000" b="1" dirty="0">
              <a:latin typeface="標楷體" panose="03000509000000000000" pitchFamily="65" charset="-120"/>
              <a:ea typeface="標楷體" panose="03000509000000000000" pitchFamily="65" charset="-120"/>
            </a:endParaRPr>
          </a:p>
        </p:txBody>
      </p:sp>
      <p:sp>
        <p:nvSpPr>
          <p:cNvPr id="2" name="文字方塊 1"/>
          <p:cNvSpPr txBox="1"/>
          <p:nvPr/>
        </p:nvSpPr>
        <p:spPr>
          <a:xfrm>
            <a:off x="984462" y="518174"/>
            <a:ext cx="4801314" cy="369332"/>
          </a:xfrm>
          <a:prstGeom prst="rect">
            <a:avLst/>
          </a:prstGeom>
          <a:noFill/>
        </p:spPr>
        <p:txBody>
          <a:bodyPr wrap="none" rtlCol="0">
            <a:spAutoFit/>
          </a:bodyPr>
          <a:lstStyle/>
          <a:p>
            <a:r>
              <a:rPr lang="zh-TW" altLang="en-US" b="1" dirty="0" smtClean="0">
                <a:latin typeface="微軟正黑體" panose="020B0604030504040204" pitchFamily="34" charset="-120"/>
                <a:ea typeface="微軟正黑體" panose="020B0604030504040204" pitchFamily="34" charset="-120"/>
              </a:rPr>
              <a:t>國立陽明交通大學研究生學位考試成績資料表</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3800877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548680" y="539552"/>
            <a:ext cx="5667375" cy="7610475"/>
          </a:xfrm>
          <a:prstGeom prst="rect">
            <a:avLst/>
          </a:prstGeom>
        </p:spPr>
      </p:pic>
      <p:sp>
        <p:nvSpPr>
          <p:cNvPr id="5" name="圓角矩形 4"/>
          <p:cNvSpPr/>
          <p:nvPr/>
        </p:nvSpPr>
        <p:spPr>
          <a:xfrm>
            <a:off x="908720" y="3968755"/>
            <a:ext cx="1944216" cy="36004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標楷體" panose="03000509000000000000" pitchFamily="65" charset="-120"/>
                <a:ea typeface="標楷體" panose="03000509000000000000" pitchFamily="65" charset="-120"/>
              </a:rPr>
              <a:t>每位口委都要簽</a:t>
            </a:r>
            <a:endParaRPr lang="zh-TW" altLang="en-US" b="1" dirty="0">
              <a:latin typeface="標楷體" panose="03000509000000000000" pitchFamily="65" charset="-120"/>
              <a:ea typeface="標楷體" panose="03000509000000000000" pitchFamily="65" charset="-120"/>
            </a:endParaRPr>
          </a:p>
        </p:txBody>
      </p:sp>
      <p:sp>
        <p:nvSpPr>
          <p:cNvPr id="6" name="圓角矩形 5"/>
          <p:cNvSpPr/>
          <p:nvPr/>
        </p:nvSpPr>
        <p:spPr>
          <a:xfrm>
            <a:off x="1880828" y="6660232"/>
            <a:ext cx="2484276" cy="36004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標楷體" panose="03000509000000000000" pitchFamily="65" charset="-120"/>
                <a:ea typeface="標楷體" panose="03000509000000000000" pitchFamily="65" charset="-120"/>
              </a:rPr>
              <a:t>指導老師要再簽一遍</a:t>
            </a:r>
            <a:endParaRPr lang="zh-TW" altLang="en-US" b="1" dirty="0">
              <a:latin typeface="標楷體" panose="03000509000000000000" pitchFamily="65" charset="-120"/>
              <a:ea typeface="標楷體" panose="03000509000000000000" pitchFamily="65" charset="-120"/>
            </a:endParaRPr>
          </a:p>
        </p:txBody>
      </p:sp>
      <p:sp>
        <p:nvSpPr>
          <p:cNvPr id="7" name="圓角矩形 6"/>
          <p:cNvSpPr/>
          <p:nvPr/>
        </p:nvSpPr>
        <p:spPr>
          <a:xfrm>
            <a:off x="2348880" y="8062518"/>
            <a:ext cx="2484276" cy="82053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標楷體" panose="03000509000000000000" pitchFamily="65" charset="-120"/>
                <a:ea typeface="標楷體" panose="03000509000000000000" pitchFamily="65" charset="-120"/>
              </a:rPr>
              <a:t>指導老師剛好是所長的話這裡也簽</a:t>
            </a:r>
            <a:endParaRPr lang="en-US" altLang="zh-TW" b="1" dirty="0" smtClean="0">
              <a:latin typeface="標楷體" panose="03000509000000000000" pitchFamily="65" charset="-120"/>
              <a:ea typeface="標楷體" panose="03000509000000000000" pitchFamily="65" charset="-120"/>
            </a:endParaRPr>
          </a:p>
          <a:p>
            <a:pPr algn="ctr"/>
            <a:r>
              <a:rPr lang="zh-TW" altLang="en-US" b="1" dirty="0">
                <a:latin typeface="標楷體" panose="03000509000000000000" pitchFamily="65" charset="-120"/>
                <a:ea typeface="標楷體" panose="03000509000000000000" pitchFamily="65" charset="-120"/>
              </a:rPr>
              <a:t>只</a:t>
            </a:r>
            <a:r>
              <a:rPr lang="zh-TW" altLang="en-US" b="1" dirty="0" smtClean="0">
                <a:latin typeface="標楷體" panose="03000509000000000000" pitchFamily="65" charset="-120"/>
                <a:ea typeface="標楷體" panose="03000509000000000000" pitchFamily="65" charset="-120"/>
              </a:rPr>
              <a:t>能簽名不能蓋</a:t>
            </a:r>
            <a:r>
              <a:rPr lang="zh-TW" altLang="en-US" b="1" dirty="0">
                <a:latin typeface="標楷體" panose="03000509000000000000" pitchFamily="65" charset="-120"/>
                <a:ea typeface="標楷體" panose="03000509000000000000" pitchFamily="65" charset="-120"/>
              </a:rPr>
              <a:t>章</a:t>
            </a:r>
          </a:p>
        </p:txBody>
      </p:sp>
      <p:sp>
        <p:nvSpPr>
          <p:cNvPr id="9" name="向左箭號 8"/>
          <p:cNvSpPr/>
          <p:nvPr/>
        </p:nvSpPr>
        <p:spPr>
          <a:xfrm>
            <a:off x="5431919" y="1996295"/>
            <a:ext cx="248062" cy="22897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10" name="向左箭號 9"/>
          <p:cNvSpPr/>
          <p:nvPr/>
        </p:nvSpPr>
        <p:spPr>
          <a:xfrm>
            <a:off x="5431919" y="2827224"/>
            <a:ext cx="248062" cy="22897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11" name="向左箭號 10"/>
          <p:cNvSpPr/>
          <p:nvPr/>
        </p:nvSpPr>
        <p:spPr>
          <a:xfrm>
            <a:off x="5420004" y="2460711"/>
            <a:ext cx="248062" cy="22897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12" name="文字方塊 11"/>
          <p:cNvSpPr txBox="1"/>
          <p:nvPr/>
        </p:nvSpPr>
        <p:spPr>
          <a:xfrm>
            <a:off x="5680450" y="2005079"/>
            <a:ext cx="492443" cy="1099019"/>
          </a:xfrm>
          <a:prstGeom prst="rect">
            <a:avLst/>
          </a:prstGeom>
          <a:noFill/>
        </p:spPr>
        <p:txBody>
          <a:bodyPr vert="eaVert" wrap="none" rtlCol="0">
            <a:spAutoFit/>
          </a:bodyPr>
          <a:lstStyle/>
          <a:p>
            <a:r>
              <a:rPr lang="zh-TW" altLang="en-US" sz="2000" b="1" dirty="0" smtClean="0">
                <a:latin typeface="標楷體" panose="03000509000000000000" pitchFamily="65" charset="-120"/>
                <a:ea typeface="標楷體" panose="03000509000000000000" pitchFamily="65" charset="-120"/>
              </a:rPr>
              <a:t>要先填好</a:t>
            </a:r>
            <a:endParaRPr lang="zh-TW" altLang="en-US" sz="2000" b="1" dirty="0">
              <a:latin typeface="標楷體" panose="03000509000000000000" pitchFamily="65" charset="-120"/>
              <a:ea typeface="標楷體" panose="03000509000000000000" pitchFamily="65" charset="-120"/>
            </a:endParaRPr>
          </a:p>
        </p:txBody>
      </p:sp>
      <p:sp>
        <p:nvSpPr>
          <p:cNvPr id="13" name="矩形 12"/>
          <p:cNvSpPr/>
          <p:nvPr/>
        </p:nvSpPr>
        <p:spPr>
          <a:xfrm>
            <a:off x="646062" y="4247964"/>
            <a:ext cx="5303217" cy="20522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向下箭號 2"/>
          <p:cNvSpPr/>
          <p:nvPr/>
        </p:nvSpPr>
        <p:spPr>
          <a:xfrm>
            <a:off x="4581128" y="3968755"/>
            <a:ext cx="360040" cy="27920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4207150" y="3599423"/>
            <a:ext cx="1107996" cy="369332"/>
          </a:xfrm>
          <a:prstGeom prst="rect">
            <a:avLst/>
          </a:prstGeom>
          <a:noFill/>
        </p:spPr>
        <p:txBody>
          <a:bodyPr wrap="none" rtlCol="0">
            <a:spAutoFit/>
          </a:bodyPr>
          <a:lstStyle/>
          <a:p>
            <a:r>
              <a:rPr lang="zh-TW" altLang="en-US" b="1" dirty="0" smtClean="0">
                <a:latin typeface="標楷體" panose="03000509000000000000" pitchFamily="65" charset="-120"/>
                <a:ea typeface="標楷體" panose="03000509000000000000" pitchFamily="65" charset="-120"/>
              </a:rPr>
              <a:t>要有底線</a:t>
            </a:r>
            <a:endParaRPr lang="zh-TW" altLang="en-US"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0411794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43670" y="684723"/>
            <a:ext cx="5679760" cy="4247317"/>
          </a:xfrm>
          <a:prstGeom prst="rect">
            <a:avLst/>
          </a:prstGeom>
        </p:spPr>
        <p:txBody>
          <a:bodyPr wrap="none">
            <a:spAutoFit/>
          </a:bodyPr>
          <a:lstStyle/>
          <a:p>
            <a:r>
              <a:rPr lang="zh-TW" altLang="en-US" dirty="0" smtClean="0">
                <a:solidFill>
                  <a:srgbClr val="FF0000"/>
                </a:solidFill>
                <a:latin typeface="Adobe 繁黑體 Std B" pitchFamily="34" charset="-120"/>
                <a:ea typeface="Adobe 繁黑體 Std B" pitchFamily="34" charset="-120"/>
              </a:rPr>
              <a:t>步驟十 一</a:t>
            </a:r>
            <a:r>
              <a:rPr lang="en-US" altLang="zh-TW" dirty="0" smtClean="0">
                <a:solidFill>
                  <a:srgbClr val="FF0000"/>
                </a:solidFill>
                <a:latin typeface="Adobe 繁黑體 Std B" pitchFamily="34" charset="-120"/>
                <a:ea typeface="Adobe 繁黑體 Std B" pitchFamily="34" charset="-120"/>
              </a:rPr>
              <a:t>: </a:t>
            </a:r>
            <a:r>
              <a:rPr lang="zh-TW" altLang="en-US" dirty="0">
                <a:latin typeface="Adobe 繁黑體 Std B" pitchFamily="34" charset="-120"/>
                <a:ea typeface="Adobe 繁黑體 Std B" pitchFamily="34" charset="-120"/>
              </a:rPr>
              <a:t>離</a:t>
            </a:r>
            <a:r>
              <a:rPr lang="zh-TW" altLang="en-US" dirty="0" smtClean="0">
                <a:latin typeface="Adobe 繁黑體 Std B" pitchFamily="34" charset="-120"/>
                <a:ea typeface="Adobe 繁黑體 Std B" pitchFamily="34" charset="-120"/>
              </a:rPr>
              <a:t>校</a:t>
            </a:r>
            <a:endParaRPr lang="en-US" altLang="zh-TW" dirty="0" smtClean="0">
              <a:latin typeface="Adobe 繁黑體 Std B" pitchFamily="34" charset="-120"/>
              <a:ea typeface="Adobe 繁黑體 Std B" pitchFamily="34" charset="-120"/>
            </a:endParaRPr>
          </a:p>
          <a:p>
            <a:endParaRPr lang="en-US" altLang="zh-TW" dirty="0" smtClean="0">
              <a:latin typeface="Adobe 繁黑體 Std B" pitchFamily="34" charset="-120"/>
              <a:ea typeface="Adobe 繁黑體 Std B" pitchFamily="34" charset="-120"/>
            </a:endParaRPr>
          </a:p>
          <a:p>
            <a:r>
              <a:rPr lang="en-US" altLang="zh-TW" dirty="0" smtClean="0">
                <a:latin typeface="Adobe 繁黑體 Std B" pitchFamily="34" charset="-120"/>
                <a:ea typeface="Adobe 繁黑體 Std B" pitchFamily="34" charset="-120"/>
              </a:rPr>
              <a:t>1.</a:t>
            </a:r>
            <a:r>
              <a:rPr lang="zh-TW" altLang="en-US" dirty="0" smtClean="0">
                <a:latin typeface="Adobe 繁黑體 Std B" pitchFamily="34" charset="-120"/>
                <a:ea typeface="Adobe 繁黑體 Std B" pitchFamily="34" charset="-120"/>
              </a:rPr>
              <a:t>上傳論文 </a:t>
            </a:r>
            <a:r>
              <a:rPr lang="en-US" altLang="zh-TW" dirty="0" smtClean="0">
                <a:latin typeface="Adobe 繁黑體 Std B" pitchFamily="34" charset="-120"/>
                <a:ea typeface="Adobe 繁黑體 Std B" pitchFamily="34" charset="-120"/>
              </a:rPr>
              <a:t>:</a:t>
            </a:r>
            <a:r>
              <a:rPr lang="zh-TW" altLang="en-US" dirty="0" smtClean="0">
                <a:latin typeface="Adobe 繁黑體 Std B" pitchFamily="34" charset="-120"/>
                <a:ea typeface="Adobe 繁黑體 Std B" pitchFamily="34" charset="-120"/>
              </a:rPr>
              <a:t> </a:t>
            </a:r>
            <a:r>
              <a:rPr lang="zh-TW" altLang="en-US" dirty="0" smtClean="0">
                <a:latin typeface="Adobe 繁黑體 Std B" pitchFamily="34" charset="-120"/>
                <a:ea typeface="Adobe 繁黑體 Std B" pitchFamily="34" charset="-120"/>
                <a:hlinkClick r:id="rId2"/>
              </a:rPr>
              <a:t>論文系統</a:t>
            </a:r>
            <a:r>
              <a:rPr lang="zh-TW" altLang="en-US" dirty="0" smtClean="0">
                <a:latin typeface="Adobe 繁黑體 Std B" pitchFamily="34" charset="-120"/>
                <a:ea typeface="Adobe 繁黑體 Std B" pitchFamily="34" charset="-120"/>
              </a:rPr>
              <a:t>，下載授權書</a:t>
            </a:r>
            <a:endParaRPr lang="en-US" altLang="zh-TW" dirty="0" smtClean="0">
              <a:latin typeface="Adobe 繁黑體 Std B" pitchFamily="34" charset="-120"/>
              <a:ea typeface="Adobe 繁黑體 Std B" pitchFamily="34" charset="-120"/>
            </a:endParaRPr>
          </a:p>
          <a:p>
            <a:r>
              <a:rPr lang="zh-TW" altLang="en-US" dirty="0">
                <a:latin typeface="Adobe 繁黑體 Std B" pitchFamily="34" charset="-120"/>
                <a:ea typeface="Adobe 繁黑體 Std B" pitchFamily="34" charset="-120"/>
              </a:rPr>
              <a:t> </a:t>
            </a:r>
            <a:r>
              <a:rPr lang="zh-TW" altLang="en-US" dirty="0" smtClean="0">
                <a:latin typeface="Adobe 繁黑體 Std B" pitchFamily="34" charset="-120"/>
                <a:ea typeface="Adobe 繁黑體 Std B" pitchFamily="34" charset="-120"/>
              </a:rPr>
              <a:t>   </a:t>
            </a:r>
            <a:r>
              <a:rPr lang="en-US" altLang="zh-TW" dirty="0" smtClean="0">
                <a:latin typeface="Adobe 繁黑體 Std B" pitchFamily="34" charset="-120"/>
                <a:ea typeface="Adobe 繁黑體 Std B" pitchFamily="34" charset="-120"/>
              </a:rPr>
              <a:t>&lt;</a:t>
            </a:r>
            <a:r>
              <a:rPr lang="zh-TW" altLang="en-US" dirty="0" smtClean="0">
                <a:latin typeface="Adobe 繁黑體 Std B" pitchFamily="34" charset="-120"/>
                <a:ea typeface="Adobe 繁黑體 Std B" pitchFamily="34" charset="-120"/>
              </a:rPr>
              <a:t>留意浮水印、頁碼、</a:t>
            </a:r>
            <a:endParaRPr lang="en-US" altLang="zh-TW" dirty="0" smtClean="0">
              <a:latin typeface="Adobe 繁黑體 Std B" pitchFamily="34" charset="-120"/>
              <a:ea typeface="Adobe 繁黑體 Std B" pitchFamily="34" charset="-120"/>
            </a:endParaRPr>
          </a:p>
          <a:p>
            <a:r>
              <a:rPr lang="zh-TW" altLang="en-US" dirty="0">
                <a:latin typeface="Adobe 繁黑體 Std B" pitchFamily="34" charset="-120"/>
                <a:ea typeface="Adobe 繁黑體 Std B" pitchFamily="34" charset="-120"/>
              </a:rPr>
              <a:t> </a:t>
            </a:r>
            <a:r>
              <a:rPr lang="zh-TW" altLang="en-US" dirty="0" smtClean="0">
                <a:latin typeface="Adobe 繁黑體 Std B" pitchFamily="34" charset="-120"/>
                <a:ea typeface="Adobe 繁黑體 Std B" pitchFamily="34" charset="-120"/>
              </a:rPr>
              <a:t>      系所名稱應為 </a:t>
            </a:r>
            <a:r>
              <a:rPr lang="en-US" altLang="zh-TW" dirty="0" smtClean="0">
                <a:latin typeface="Adobe 繁黑體 Std B" pitchFamily="34" charset="-120"/>
                <a:ea typeface="Adobe 繁黑體 Std B" pitchFamily="34" charset="-120"/>
              </a:rPr>
              <a:t>:</a:t>
            </a:r>
            <a:r>
              <a:rPr lang="zh-TW" altLang="en-US" dirty="0" smtClean="0">
                <a:latin typeface="Adobe 繁黑體 Std B" pitchFamily="34" charset="-120"/>
                <a:ea typeface="Adobe 繁黑體 Std B" pitchFamily="34" charset="-120"/>
              </a:rPr>
              <a:t> 科技法律研究所碩士在職專班</a:t>
            </a:r>
            <a:r>
              <a:rPr lang="en-US" altLang="zh-TW" dirty="0" smtClean="0">
                <a:latin typeface="Adobe 繁黑體 Std B" pitchFamily="34" charset="-120"/>
                <a:ea typeface="Adobe 繁黑體 Std B" pitchFamily="34" charset="-120"/>
              </a:rPr>
              <a:t>&gt;</a:t>
            </a:r>
          </a:p>
          <a:p>
            <a:endParaRPr lang="en-US" altLang="zh-TW" dirty="0">
              <a:latin typeface="Adobe 繁黑體 Std B" pitchFamily="34" charset="-120"/>
              <a:ea typeface="Adobe 繁黑體 Std B" pitchFamily="34" charset="-120"/>
            </a:endParaRPr>
          </a:p>
          <a:p>
            <a:r>
              <a:rPr lang="en-US" altLang="zh-TW" dirty="0" smtClean="0">
                <a:latin typeface="Adobe 繁黑體 Std B" pitchFamily="34" charset="-120"/>
                <a:ea typeface="Adobe 繁黑體 Std B" pitchFamily="34" charset="-120"/>
              </a:rPr>
              <a:t>2.</a:t>
            </a:r>
            <a:r>
              <a:rPr lang="zh-TW" altLang="en-US" dirty="0" smtClean="0">
                <a:latin typeface="Adobe 繁黑體 Std B" pitchFamily="34" charset="-120"/>
                <a:ea typeface="Adobe 繁黑體 Std B" pitchFamily="34" charset="-120"/>
              </a:rPr>
              <a:t>啟動離校</a:t>
            </a:r>
            <a:r>
              <a:rPr lang="en-US" altLang="zh-TW" dirty="0" smtClean="0">
                <a:latin typeface="Adobe 繁黑體 Std B" pitchFamily="34" charset="-120"/>
                <a:ea typeface="Adobe 繁黑體 Std B" pitchFamily="34" charset="-120"/>
              </a:rPr>
              <a:t>:</a:t>
            </a:r>
            <a:r>
              <a:rPr lang="zh-TW" altLang="en-US" dirty="0" smtClean="0">
                <a:latin typeface="Adobe 繁黑體 Std B" pitchFamily="34" charset="-120"/>
                <a:ea typeface="Adobe 繁黑體 Std B" pitchFamily="34" charset="-120"/>
              </a:rPr>
              <a:t> </a:t>
            </a:r>
            <a:r>
              <a:rPr lang="zh-TW" altLang="en-US" dirty="0" smtClean="0">
                <a:latin typeface="Adobe 繁黑體 Std B" pitchFamily="34" charset="-120"/>
                <a:ea typeface="Adobe 繁黑體 Std B" pitchFamily="34" charset="-120"/>
                <a:hlinkClick r:id="rId3"/>
              </a:rPr>
              <a:t>離校系統 </a:t>
            </a:r>
            <a:r>
              <a:rPr lang="zh-TW" altLang="en-US" dirty="0" smtClean="0">
                <a:latin typeface="Adobe 繁黑體 Std B" pitchFamily="34" charset="-120"/>
                <a:ea typeface="Adobe 繁黑體 Std B" pitchFamily="34" charset="-120"/>
              </a:rPr>
              <a:t>，下載離校程序單</a:t>
            </a:r>
            <a:endParaRPr lang="en-US" altLang="zh-TW" dirty="0" smtClean="0">
              <a:latin typeface="Adobe 繁黑體 Std B" pitchFamily="34" charset="-120"/>
              <a:ea typeface="Adobe 繁黑體 Std B" pitchFamily="34" charset="-120"/>
            </a:endParaRPr>
          </a:p>
          <a:p>
            <a:endParaRPr lang="en-US" altLang="zh-TW" dirty="0">
              <a:latin typeface="Adobe 繁黑體 Std B" pitchFamily="34" charset="-120"/>
              <a:ea typeface="Adobe 繁黑體 Std B" pitchFamily="34" charset="-120"/>
            </a:endParaRPr>
          </a:p>
          <a:p>
            <a:r>
              <a:rPr lang="en-US" altLang="zh-TW" dirty="0" smtClean="0">
                <a:latin typeface="Adobe 繁黑體 Std B" pitchFamily="34" charset="-120"/>
                <a:ea typeface="Adobe 繁黑體 Std B" pitchFamily="34" charset="-120"/>
              </a:rPr>
              <a:t>3.</a:t>
            </a:r>
            <a:r>
              <a:rPr lang="zh-TW" altLang="en-US" dirty="0" smtClean="0">
                <a:latin typeface="Adobe 繁黑體 Std B" pitchFamily="34" charset="-120"/>
                <a:ea typeface="Adobe 繁黑體 Std B" pitchFamily="34" charset="-120"/>
              </a:rPr>
              <a:t>給指導老師</a:t>
            </a:r>
            <a:r>
              <a:rPr lang="zh-TW" altLang="en-US" dirty="0" smtClean="0">
                <a:solidFill>
                  <a:srgbClr val="0000FF"/>
                </a:solidFill>
                <a:latin typeface="Adobe 繁黑體 Std B" pitchFamily="34" charset="-120"/>
                <a:ea typeface="Adobe 繁黑體 Std B" pitchFamily="34" charset="-120"/>
              </a:rPr>
              <a:t>簽署授權書</a:t>
            </a:r>
            <a:r>
              <a:rPr lang="zh-TW" altLang="en-US" dirty="0" smtClean="0">
                <a:latin typeface="Adobe 繁黑體 Std B" pitchFamily="34" charset="-120"/>
                <a:ea typeface="Adobe 繁黑體 Std B" pitchFamily="34" charset="-120"/>
              </a:rPr>
              <a:t>與</a:t>
            </a:r>
            <a:r>
              <a:rPr lang="zh-TW" altLang="en-US" dirty="0" smtClean="0">
                <a:solidFill>
                  <a:srgbClr val="0000FF"/>
                </a:solidFill>
                <a:latin typeface="Adobe 繁黑體 Std B" pitchFamily="34" charset="-120"/>
                <a:ea typeface="Adobe 繁黑體 Std B" pitchFamily="34" charset="-120"/>
              </a:rPr>
              <a:t>離校程序單</a:t>
            </a:r>
            <a:r>
              <a:rPr lang="en-US" altLang="zh-TW" dirty="0" smtClean="0">
                <a:latin typeface="Adobe 繁黑體 Std B" pitchFamily="34" charset="-120"/>
                <a:ea typeface="Adobe 繁黑體 Std B" pitchFamily="34" charset="-120"/>
              </a:rPr>
              <a:t>(</a:t>
            </a:r>
            <a:r>
              <a:rPr lang="zh-TW" altLang="en-US" b="1" dirty="0" smtClean="0">
                <a:solidFill>
                  <a:srgbClr val="FF0000"/>
                </a:solidFill>
                <a:latin typeface="Adobe 繁黑體 Std B" pitchFamily="34" charset="-120"/>
                <a:ea typeface="Adobe 繁黑體 Std B" pitchFamily="34" charset="-120"/>
              </a:rPr>
              <a:t>需親簽名</a:t>
            </a:r>
            <a:r>
              <a:rPr lang="en-US" altLang="zh-TW" dirty="0" smtClean="0">
                <a:latin typeface="Adobe 繁黑體 Std B" pitchFamily="34" charset="-120"/>
                <a:ea typeface="Adobe 繁黑體 Std B" pitchFamily="34" charset="-120"/>
              </a:rPr>
              <a:t>)</a:t>
            </a:r>
          </a:p>
          <a:p>
            <a:endParaRPr lang="en-US" altLang="zh-TW" dirty="0">
              <a:latin typeface="Adobe 繁黑體 Std B" pitchFamily="34" charset="-120"/>
              <a:ea typeface="Adobe 繁黑體 Std B" pitchFamily="34" charset="-120"/>
            </a:endParaRPr>
          </a:p>
          <a:p>
            <a:r>
              <a:rPr lang="en-US" altLang="zh-TW" dirty="0" smtClean="0">
                <a:latin typeface="Adobe 繁黑體 Std B" pitchFamily="34" charset="-120"/>
                <a:ea typeface="Adobe 繁黑體 Std B" pitchFamily="34" charset="-120"/>
              </a:rPr>
              <a:t>4.</a:t>
            </a:r>
            <a:r>
              <a:rPr lang="zh-TW" altLang="en-US" dirty="0" smtClean="0">
                <a:latin typeface="Adobe 繁黑體 Std B" pitchFamily="34" charset="-120"/>
                <a:ea typeface="Adobe 繁黑體 Std B" pitchFamily="34" charset="-120"/>
              </a:rPr>
              <a:t>確認是否當學期還有選課，如該課程成績還沒送出，</a:t>
            </a:r>
            <a:endParaRPr lang="en-US" altLang="zh-TW" dirty="0" smtClean="0">
              <a:latin typeface="Adobe 繁黑體 Std B" pitchFamily="34" charset="-120"/>
              <a:ea typeface="Adobe 繁黑體 Std B" pitchFamily="34" charset="-120"/>
            </a:endParaRPr>
          </a:p>
          <a:p>
            <a:r>
              <a:rPr lang="zh-TW" altLang="en-US" dirty="0" smtClean="0">
                <a:latin typeface="Adobe 繁黑體 Std B" pitchFamily="34" charset="-120"/>
                <a:ea typeface="Adobe 繁黑體 Std B" pitchFamily="34" charset="-120"/>
              </a:rPr>
              <a:t>    則無法於離校時取得畢業證書。</a:t>
            </a:r>
            <a:endParaRPr lang="en-US" altLang="zh-TW" dirty="0" smtClean="0">
              <a:latin typeface="Adobe 繁黑體 Std B" pitchFamily="34" charset="-120"/>
              <a:ea typeface="Adobe 繁黑體 Std B" pitchFamily="34" charset="-120"/>
            </a:endParaRPr>
          </a:p>
          <a:p>
            <a:endParaRPr lang="en-US" altLang="zh-TW" dirty="0">
              <a:latin typeface="Adobe 繁黑體 Std B" pitchFamily="34" charset="-120"/>
              <a:ea typeface="Adobe 繁黑體 Std B" pitchFamily="34" charset="-120"/>
            </a:endParaRPr>
          </a:p>
          <a:p>
            <a:r>
              <a:rPr lang="en-US" altLang="zh-TW" dirty="0" smtClean="0">
                <a:latin typeface="Adobe 繁黑體 Std B" pitchFamily="34" charset="-120"/>
                <a:ea typeface="Adobe 繁黑體 Std B" pitchFamily="34" charset="-120"/>
              </a:rPr>
              <a:t>5.</a:t>
            </a:r>
            <a:r>
              <a:rPr lang="zh-TW" altLang="en-US" dirty="0" smtClean="0">
                <a:latin typeface="Adobe 繁黑體 Std B" pitchFamily="34" charset="-120"/>
                <a:ea typeface="Adobe 繁黑體 Std B" pitchFamily="34" charset="-120"/>
              </a:rPr>
              <a:t>到學校跑離校</a:t>
            </a:r>
            <a:endParaRPr lang="en-US" altLang="zh-TW" dirty="0" smtClean="0">
              <a:latin typeface="Adobe 繁黑體 Std B" pitchFamily="34" charset="-120"/>
              <a:ea typeface="Adobe 繁黑體 Std B" pitchFamily="34" charset="-120"/>
            </a:endParaRPr>
          </a:p>
          <a:p>
            <a:endParaRPr lang="en-US" altLang="zh-TW" dirty="0">
              <a:latin typeface="Adobe 繁黑體 Std B" pitchFamily="34" charset="-120"/>
              <a:ea typeface="Adobe 繁黑體 Std B" pitchFamily="34" charset="-120"/>
            </a:endParaRPr>
          </a:p>
        </p:txBody>
      </p:sp>
      <p:sp>
        <p:nvSpPr>
          <p:cNvPr id="5" name="文字方塊 4"/>
          <p:cNvSpPr txBox="1"/>
          <p:nvPr/>
        </p:nvSpPr>
        <p:spPr>
          <a:xfrm>
            <a:off x="260648" y="4747374"/>
            <a:ext cx="3425938" cy="369332"/>
          </a:xfrm>
          <a:prstGeom prst="rect">
            <a:avLst/>
          </a:prstGeom>
          <a:noFill/>
        </p:spPr>
        <p:txBody>
          <a:bodyPr wrap="none" rtlCol="0">
            <a:spAutoFit/>
          </a:bodyPr>
          <a:lstStyle/>
          <a:p>
            <a:r>
              <a:rPr lang="en-US" altLang="zh-TW" dirty="0" smtClean="0">
                <a:solidFill>
                  <a:srgbClr val="0000FF"/>
                </a:solidFill>
                <a:latin typeface="Adobe 繁黑體 Std B" pitchFamily="34" charset="-120"/>
                <a:ea typeface="Adobe 繁黑體 Std B" pitchFamily="34" charset="-120"/>
              </a:rPr>
              <a:t>【</a:t>
            </a:r>
            <a:r>
              <a:rPr lang="zh-TW" altLang="en-US" dirty="0" smtClean="0">
                <a:solidFill>
                  <a:srgbClr val="0000FF"/>
                </a:solidFill>
                <a:latin typeface="Adobe 繁黑體 Std B" pitchFamily="34" charset="-120"/>
                <a:ea typeface="Adobe 繁黑體 Std B" pitchFamily="34" charset="-120"/>
              </a:rPr>
              <a:t>大家</a:t>
            </a:r>
            <a:r>
              <a:rPr lang="zh-TW" altLang="en-US" dirty="0">
                <a:solidFill>
                  <a:srgbClr val="0000FF"/>
                </a:solidFill>
                <a:latin typeface="Adobe 繁黑體 Std B" pitchFamily="34" charset="-120"/>
                <a:ea typeface="Adobe 繁黑體 Std B" pitchFamily="34" charset="-120"/>
              </a:rPr>
              <a:t>都想知道</a:t>
            </a:r>
            <a:r>
              <a:rPr lang="zh-TW" altLang="en-US" dirty="0" smtClean="0">
                <a:solidFill>
                  <a:srgbClr val="0000FF"/>
                </a:solidFill>
                <a:latin typeface="Adobe 繁黑體 Std B" pitchFamily="34" charset="-120"/>
                <a:ea typeface="Adobe 繁黑體 Std B" pitchFamily="34" charset="-120"/>
              </a:rPr>
              <a:t>的離校期限問題</a:t>
            </a:r>
            <a:r>
              <a:rPr lang="en-US" altLang="zh-TW" dirty="0" smtClean="0">
                <a:solidFill>
                  <a:srgbClr val="0000FF"/>
                </a:solidFill>
                <a:latin typeface="Adobe 繁黑體 Std B" pitchFamily="34" charset="-120"/>
                <a:ea typeface="Adobe 繁黑體 Std B" pitchFamily="34" charset="-120"/>
              </a:rPr>
              <a:t>】</a:t>
            </a:r>
            <a:endParaRPr lang="en-US" altLang="zh-TW" dirty="0">
              <a:solidFill>
                <a:srgbClr val="0000FF"/>
              </a:solidFill>
              <a:latin typeface="Adobe 繁黑體 Std B" pitchFamily="34" charset="-120"/>
              <a:ea typeface="Adobe 繁黑體 Std B" pitchFamily="34" charset="-120"/>
            </a:endParaRPr>
          </a:p>
        </p:txBody>
      </p:sp>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286375"/>
            <a:ext cx="6858000" cy="3857625"/>
          </a:xfrm>
          <a:prstGeom prst="rect">
            <a:avLst/>
          </a:prstGeom>
        </p:spPr>
      </p:pic>
      <p:sp>
        <p:nvSpPr>
          <p:cNvPr id="6" name="文字方塊 5"/>
          <p:cNvSpPr txBox="1"/>
          <p:nvPr/>
        </p:nvSpPr>
        <p:spPr>
          <a:xfrm>
            <a:off x="764704" y="5022590"/>
            <a:ext cx="2031325" cy="369332"/>
          </a:xfrm>
          <a:prstGeom prst="rect">
            <a:avLst/>
          </a:prstGeom>
          <a:noFill/>
        </p:spPr>
        <p:txBody>
          <a:bodyPr wrap="none" rtlCol="0">
            <a:spAutoFit/>
          </a:bodyPr>
          <a:lstStyle/>
          <a:p>
            <a:r>
              <a:rPr lang="zh-TW" altLang="en-US" b="1" dirty="0" smtClean="0">
                <a:solidFill>
                  <a:srgbClr val="FF0000"/>
                </a:solidFill>
                <a:latin typeface="微軟正黑體" panose="020B0604030504040204" pitchFamily="34" charset="-120"/>
                <a:ea typeface="微軟正黑體" panose="020B0604030504040204" pitchFamily="34" charset="-120"/>
              </a:rPr>
              <a:t>可以放大仔細看喔</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4109868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6672" y="467544"/>
            <a:ext cx="984565" cy="369332"/>
          </a:xfrm>
          <a:prstGeom prst="rect">
            <a:avLst/>
          </a:prstGeom>
        </p:spPr>
        <p:txBody>
          <a:bodyPr wrap="none">
            <a:spAutoFit/>
          </a:bodyPr>
          <a:lstStyle/>
          <a:p>
            <a:r>
              <a:rPr lang="zh-TW" altLang="en-US" dirty="0" smtClean="0">
                <a:solidFill>
                  <a:srgbClr val="0000FF"/>
                </a:solidFill>
                <a:latin typeface="Adobe 繁黑體 Std B" pitchFamily="34" charset="-120"/>
                <a:ea typeface="Adobe 繁黑體 Std B" pitchFamily="34" charset="-120"/>
              </a:rPr>
              <a:t>小秘訣 </a:t>
            </a:r>
            <a:r>
              <a:rPr lang="en-US" altLang="zh-TW" dirty="0" smtClean="0">
                <a:solidFill>
                  <a:srgbClr val="0000FF"/>
                </a:solidFill>
                <a:latin typeface="Adobe 繁黑體 Std B" pitchFamily="34" charset="-120"/>
                <a:ea typeface="Adobe 繁黑體 Std B" pitchFamily="34" charset="-120"/>
              </a:rPr>
              <a:t>:</a:t>
            </a:r>
            <a:endParaRPr lang="en-US" altLang="zh-TW" dirty="0">
              <a:solidFill>
                <a:srgbClr val="0000FF"/>
              </a:solidFill>
              <a:latin typeface="Adobe 繁黑體 Std B" pitchFamily="34" charset="-120"/>
              <a:ea typeface="Adobe 繁黑體 Std B" pitchFamily="34" charset="-120"/>
            </a:endParaRPr>
          </a:p>
        </p:txBody>
      </p:sp>
      <p:sp>
        <p:nvSpPr>
          <p:cNvPr id="5" name="文字方塊 4"/>
          <p:cNvSpPr txBox="1"/>
          <p:nvPr/>
        </p:nvSpPr>
        <p:spPr>
          <a:xfrm>
            <a:off x="571096" y="1115616"/>
            <a:ext cx="4137671" cy="2862322"/>
          </a:xfrm>
          <a:prstGeom prst="rect">
            <a:avLst/>
          </a:prstGeom>
          <a:noFill/>
        </p:spPr>
        <p:txBody>
          <a:bodyPr wrap="none" rtlCol="0">
            <a:spAutoFit/>
          </a:bodyPr>
          <a:lstStyle/>
          <a:p>
            <a:r>
              <a:rPr lang="zh-TW" altLang="en-US" dirty="0" smtClean="0">
                <a:latin typeface="Adobe 繁黑體 Std B" pitchFamily="34" charset="-120"/>
                <a:ea typeface="Adobe 繁黑體 Std B" pitchFamily="34" charset="-120"/>
              </a:rPr>
              <a:t>如找五樓影印室印論文本的話</a:t>
            </a:r>
            <a:endParaRPr lang="en-US" altLang="zh-TW" dirty="0" smtClean="0">
              <a:latin typeface="Adobe 繁黑體 Std B" pitchFamily="34" charset="-120"/>
              <a:ea typeface="Adobe 繁黑體 Std B" pitchFamily="34" charset="-120"/>
            </a:endParaRPr>
          </a:p>
          <a:p>
            <a:r>
              <a:rPr lang="zh-TW" altLang="en-US" dirty="0" smtClean="0">
                <a:latin typeface="Adobe 繁黑體 Std B" pitchFamily="34" charset="-120"/>
                <a:ea typeface="Adobe 繁黑體 Std B" pitchFamily="34" charset="-120"/>
              </a:rPr>
              <a:t>請洪小姐跟珮瑜取得審定書跟授權書</a:t>
            </a:r>
            <a:endParaRPr lang="en-US" altLang="zh-TW" dirty="0" smtClean="0">
              <a:latin typeface="Adobe 繁黑體 Std B" pitchFamily="34" charset="-120"/>
              <a:ea typeface="Adobe 繁黑體 Std B" pitchFamily="34" charset="-120"/>
            </a:endParaRPr>
          </a:p>
          <a:p>
            <a:r>
              <a:rPr lang="zh-TW" altLang="en-US" dirty="0">
                <a:latin typeface="Adobe 繁黑體 Std B" pitchFamily="34" charset="-120"/>
                <a:ea typeface="Adobe 繁黑體 Std B" pitchFamily="34" charset="-120"/>
              </a:rPr>
              <a:t>洪小姐印</a:t>
            </a:r>
            <a:r>
              <a:rPr lang="zh-TW" altLang="en-US" dirty="0" smtClean="0">
                <a:latin typeface="Adobe 繁黑體 Std B" pitchFamily="34" charset="-120"/>
                <a:ea typeface="Adobe 繁黑體 Std B" pitchFamily="34" charset="-120"/>
              </a:rPr>
              <a:t>完會將論文本送到辦公室</a:t>
            </a:r>
            <a:endParaRPr lang="en-US" altLang="zh-TW" dirty="0" smtClean="0">
              <a:latin typeface="Adobe 繁黑體 Std B" pitchFamily="34" charset="-120"/>
              <a:ea typeface="Adobe 繁黑體 Std B" pitchFamily="34" charset="-120"/>
            </a:endParaRPr>
          </a:p>
          <a:p>
            <a:endParaRPr lang="en-US" altLang="zh-TW" dirty="0" smtClean="0">
              <a:latin typeface="Adobe 繁黑體 Std B" pitchFamily="34" charset="-120"/>
              <a:ea typeface="Adobe 繁黑體 Std B" pitchFamily="34" charset="-120"/>
            </a:endParaRPr>
          </a:p>
          <a:p>
            <a:r>
              <a:rPr lang="zh-TW" altLang="en-US" dirty="0" smtClean="0">
                <a:latin typeface="Adobe 繁黑體 Std B" pitchFamily="34" charset="-120"/>
                <a:ea typeface="Adobe 繁黑體 Std B" pitchFamily="34" charset="-120"/>
              </a:rPr>
              <a:t>工三館</a:t>
            </a:r>
            <a:r>
              <a:rPr lang="en-US" altLang="zh-TW" dirty="0" smtClean="0">
                <a:latin typeface="Adobe 繁黑體 Std B" pitchFamily="34" charset="-120"/>
                <a:ea typeface="Adobe 繁黑體 Std B" pitchFamily="34" charset="-120"/>
              </a:rPr>
              <a:t>1</a:t>
            </a:r>
            <a:r>
              <a:rPr lang="zh-TW" altLang="en-US" dirty="0" smtClean="0">
                <a:latin typeface="Adobe 繁黑體 Std B" pitchFamily="34" charset="-120"/>
                <a:ea typeface="Adobe 繁黑體 Std B" pitchFamily="34" charset="-120"/>
              </a:rPr>
              <a:t>樓</a:t>
            </a:r>
            <a:r>
              <a:rPr lang="en-US" altLang="zh-TW" dirty="0" smtClean="0">
                <a:latin typeface="Adobe 繁黑體 Std B" pitchFamily="34" charset="-120"/>
                <a:ea typeface="Adobe 繁黑體 Std B" pitchFamily="34" charset="-120"/>
              </a:rPr>
              <a:t>125A</a:t>
            </a:r>
            <a:r>
              <a:rPr lang="zh-TW" altLang="en-US" dirty="0" smtClean="0">
                <a:latin typeface="Adobe 繁黑體 Std B" pitchFamily="34" charset="-120"/>
                <a:ea typeface="Adobe 繁黑體 Std B" pitchFamily="34" charset="-120"/>
              </a:rPr>
              <a:t>影印室</a:t>
            </a:r>
            <a:endParaRPr lang="en-US" altLang="zh-TW" dirty="0" smtClean="0">
              <a:latin typeface="Adobe 繁黑體 Std B" pitchFamily="34" charset="-120"/>
              <a:ea typeface="Adobe 繁黑體 Std B" pitchFamily="34" charset="-120"/>
            </a:endParaRPr>
          </a:p>
          <a:p>
            <a:r>
              <a:rPr lang="zh-TW" altLang="en-US" dirty="0">
                <a:latin typeface="Adobe 繁黑體 Std B" pitchFamily="34" charset="-120"/>
                <a:ea typeface="Adobe 繁黑體 Std B" pitchFamily="34" charset="-120"/>
              </a:rPr>
              <a:t> 洪小姐 </a:t>
            </a:r>
            <a:r>
              <a:rPr lang="en-US" altLang="zh-TW" dirty="0">
                <a:latin typeface="Adobe 繁黑體 Std B" pitchFamily="34" charset="-120"/>
                <a:ea typeface="Adobe 繁黑體 Std B" pitchFamily="34" charset="-120"/>
              </a:rPr>
              <a:t>(03-5712121</a:t>
            </a:r>
            <a:r>
              <a:rPr lang="zh-TW" altLang="en-US" dirty="0" smtClean="0">
                <a:latin typeface="Adobe 繁黑體 Std B" pitchFamily="34" charset="-120"/>
                <a:ea typeface="Adobe 繁黑體 Std B" pitchFamily="34" charset="-120"/>
              </a:rPr>
              <a:t>轉</a:t>
            </a:r>
            <a:r>
              <a:rPr lang="en-US" altLang="zh-TW" smtClean="0">
                <a:latin typeface="Adobe 繁黑體 Std B" pitchFamily="34" charset="-120"/>
                <a:ea typeface="Adobe 繁黑體 Std B" pitchFamily="34" charset="-120"/>
              </a:rPr>
              <a:t>56693)</a:t>
            </a:r>
            <a:r>
              <a:rPr lang="zh-TW" altLang="en-US" dirty="0">
                <a:latin typeface="Adobe 繁黑體 Std B" pitchFamily="34" charset="-120"/>
                <a:ea typeface="Adobe 繁黑體 Std B" pitchFamily="34" charset="-120"/>
              </a:rPr>
              <a:t/>
            </a:r>
            <a:br>
              <a:rPr lang="zh-TW" altLang="en-US" dirty="0">
                <a:latin typeface="Adobe 繁黑體 Std B" pitchFamily="34" charset="-120"/>
                <a:ea typeface="Adobe 繁黑體 Std B" pitchFamily="34" charset="-120"/>
              </a:rPr>
            </a:br>
            <a:r>
              <a:rPr lang="en-US" altLang="zh-TW" dirty="0" smtClean="0">
                <a:latin typeface="Adobe 繁黑體 Std B" pitchFamily="34" charset="-120"/>
                <a:ea typeface="Adobe 繁黑體 Std B" pitchFamily="34" charset="-120"/>
                <a:hlinkClick r:id="rId2"/>
              </a:rPr>
              <a:t>ang0802@gmail.com</a:t>
            </a:r>
            <a:endParaRPr lang="en-US" altLang="zh-TW" dirty="0" smtClean="0">
              <a:latin typeface="Adobe 繁黑體 Std B" pitchFamily="34" charset="-120"/>
              <a:ea typeface="Adobe 繁黑體 Std B" pitchFamily="34" charset="-120"/>
            </a:endParaRPr>
          </a:p>
          <a:p>
            <a:endParaRPr lang="en-US" altLang="zh-TW" dirty="0">
              <a:latin typeface="Adobe 繁黑體 Std B" pitchFamily="34" charset="-120"/>
              <a:ea typeface="Adobe 繁黑體 Std B" pitchFamily="34" charset="-120"/>
            </a:endParaRPr>
          </a:p>
          <a:p>
            <a:r>
              <a:rPr lang="zh-TW" altLang="en-US" dirty="0" smtClean="0">
                <a:latin typeface="Adobe 繁黑體 Std B" pitchFamily="34" charset="-120"/>
                <a:ea typeface="Adobe 繁黑體 Std B" pitchFamily="34" charset="-120"/>
              </a:rPr>
              <a:t>郵局</a:t>
            </a:r>
            <a:r>
              <a:rPr lang="en-US" altLang="zh-TW" dirty="0">
                <a:latin typeface="Adobe 繁黑體 Std B" pitchFamily="34" charset="-120"/>
                <a:ea typeface="Adobe 繁黑體 Std B" pitchFamily="34" charset="-120"/>
              </a:rPr>
              <a:t>700 </a:t>
            </a:r>
            <a:r>
              <a:rPr lang="zh-TW" altLang="en-US" dirty="0">
                <a:latin typeface="Adobe 繁黑體 Std B" pitchFamily="34" charset="-120"/>
                <a:ea typeface="Adobe 繁黑體 Std B" pitchFamily="34" charset="-120"/>
              </a:rPr>
              <a:t>帳號</a:t>
            </a:r>
            <a:r>
              <a:rPr lang="en-US" altLang="zh-TW" dirty="0">
                <a:latin typeface="Adobe 繁黑體 Std B" pitchFamily="34" charset="-120"/>
                <a:ea typeface="Adobe 繁黑體 Std B" pitchFamily="34" charset="-120"/>
              </a:rPr>
              <a:t>0061004-0866243</a:t>
            </a:r>
            <a:r>
              <a:rPr lang="zh-TW" altLang="en-US" dirty="0">
                <a:latin typeface="Adobe 繁黑體 Std B" pitchFamily="34" charset="-120"/>
                <a:ea typeface="Adobe 繁黑體 Std B" pitchFamily="34" charset="-120"/>
              </a:rPr>
              <a:t>洪淑正</a:t>
            </a:r>
          </a:p>
          <a:p>
            <a:endParaRPr lang="zh-TW" altLang="en-US" dirty="0">
              <a:latin typeface="Adobe 繁黑體 Std B" pitchFamily="34" charset="-120"/>
              <a:ea typeface="Adobe 繁黑體 Std B" pitchFamily="34" charset="-12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264" y="3977938"/>
            <a:ext cx="3229996" cy="4514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64572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hlinkClick r:id="rId2"/>
              </a:rPr>
              <a:t>原創性比對</a:t>
            </a:r>
            <a:r>
              <a:rPr lang="en-US" altLang="zh-TW" sz="2400" dirty="0" smtClean="0"/>
              <a:t>(</a:t>
            </a:r>
            <a:r>
              <a:rPr lang="zh-TW" altLang="en-US" sz="2400" dirty="0" smtClean="0"/>
              <a:t>請點選連結</a:t>
            </a:r>
            <a:r>
              <a:rPr lang="en-US" altLang="zh-TW" sz="2400" dirty="0" smtClean="0"/>
              <a:t>)</a:t>
            </a:r>
            <a:endParaRPr lang="zh-TW" altLang="en-US" dirty="0"/>
          </a:p>
        </p:txBody>
      </p:sp>
      <p:sp>
        <p:nvSpPr>
          <p:cNvPr id="4" name="內容版面配置區 3"/>
          <p:cNvSpPr>
            <a:spLocks noGrp="1"/>
          </p:cNvSpPr>
          <p:nvPr>
            <p:ph idx="1"/>
          </p:nvPr>
        </p:nvSpPr>
        <p:spPr>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r>
              <a:rPr lang="zh-TW" altLang="en-US" dirty="0">
                <a:latin typeface="標楷體" panose="03000509000000000000" pitchFamily="65" charset="-120"/>
                <a:ea typeface="標楷體" panose="03000509000000000000" pitchFamily="65" charset="-120"/>
              </a:rPr>
              <a:t>一、 </a:t>
            </a:r>
            <a:r>
              <a:rPr lang="en-US" altLang="zh-TW" dirty="0">
                <a:latin typeface="標楷體" panose="03000509000000000000" pitchFamily="65" charset="-120"/>
                <a:ea typeface="標楷體" panose="03000509000000000000" pitchFamily="65" charset="-120"/>
              </a:rPr>
              <a:t>107</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12</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27</a:t>
            </a:r>
            <a:r>
              <a:rPr lang="zh-TW" altLang="en-US" dirty="0">
                <a:latin typeface="標楷體" panose="03000509000000000000" pitchFamily="65" charset="-120"/>
                <a:ea typeface="標楷體" panose="03000509000000000000" pitchFamily="65" charset="-120"/>
              </a:rPr>
              <a:t>日教務會議通過修正本校碩士學位及博士學位授予作業規章，增訂研究生口試前應完成論文原創性比對以供學位考試委員參考之相關規定，自  </a:t>
            </a:r>
            <a:r>
              <a:rPr lang="en-US" altLang="zh-TW" dirty="0">
                <a:latin typeface="標楷體" panose="03000509000000000000" pitchFamily="65" charset="-120"/>
                <a:ea typeface="標楷體" panose="03000509000000000000" pitchFamily="65" charset="-120"/>
              </a:rPr>
              <a:t>108</a:t>
            </a:r>
            <a:r>
              <a:rPr lang="zh-TW" altLang="en-US" dirty="0">
                <a:latin typeface="標楷體" panose="03000509000000000000" pitchFamily="65" charset="-120"/>
                <a:ea typeface="標楷體" panose="03000509000000000000" pitchFamily="65" charset="-120"/>
              </a:rPr>
              <a:t>學年度起舉行學位考試之學生適用之</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fontAlgn="base"/>
            <a:endParaRPr lang="zh-TW" altLang="en-US" dirty="0">
              <a:latin typeface="標楷體" panose="03000509000000000000" pitchFamily="65" charset="-120"/>
              <a:ea typeface="標楷體" panose="03000509000000000000" pitchFamily="65" charset="-120"/>
            </a:endParaRPr>
          </a:p>
          <a:p>
            <a:pPr fontAlgn="base"/>
            <a:r>
              <a:rPr lang="zh-TW" altLang="en-US" dirty="0">
                <a:latin typeface="標楷體" panose="03000509000000000000" pitchFamily="65" charset="-120"/>
                <a:ea typeface="標楷體" panose="03000509000000000000" pitchFamily="65" charset="-120"/>
              </a:rPr>
              <a:t>二、圖書館購有「</a:t>
            </a:r>
            <a:r>
              <a:rPr lang="en-US" altLang="zh-TW" dirty="0" err="1">
                <a:latin typeface="標楷體" panose="03000509000000000000" pitchFamily="65" charset="-120"/>
                <a:ea typeface="標楷體" panose="03000509000000000000" pitchFamily="65" charset="-120"/>
              </a:rPr>
              <a:t>Turnitin</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論文線上比對系統」供校內師生做論文原創性比對，學生登入</a:t>
            </a:r>
            <a:r>
              <a:rPr lang="en-US" altLang="zh-TW" dirty="0">
                <a:latin typeface="標楷體" panose="03000509000000000000" pitchFamily="65" charset="-120"/>
                <a:ea typeface="標楷體" panose="03000509000000000000" pitchFamily="65" charset="-120"/>
              </a:rPr>
              <a:t>New E3</a:t>
            </a:r>
            <a:r>
              <a:rPr lang="zh-TW" altLang="en-US" dirty="0">
                <a:latin typeface="標楷體" panose="03000509000000000000" pitchFamily="65" charset="-120"/>
                <a:ea typeface="標楷體" panose="03000509000000000000" pitchFamily="65" charset="-120"/>
              </a:rPr>
              <a:t>後使用之，使用手冊請參考附件</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fontAlgn="base"/>
            <a:endParaRPr lang="zh-TW" altLang="en-US" dirty="0">
              <a:latin typeface="標楷體" panose="03000509000000000000" pitchFamily="65" charset="-120"/>
              <a:ea typeface="標楷體" panose="03000509000000000000" pitchFamily="65" charset="-120"/>
            </a:endParaRPr>
          </a:p>
          <a:p>
            <a:pPr fontAlgn="base"/>
            <a:r>
              <a:rPr lang="zh-TW" altLang="en-US" dirty="0">
                <a:latin typeface="標楷體" panose="03000509000000000000" pitchFamily="65" charset="-120"/>
                <a:ea typeface="標楷體" panose="03000509000000000000" pitchFamily="65" charset="-120"/>
              </a:rPr>
              <a:t>三、請目前在學之</a:t>
            </a:r>
            <a:r>
              <a:rPr lang="zh-TW" altLang="en-US" u="sng" dirty="0">
                <a:latin typeface="標楷體" panose="03000509000000000000" pitchFamily="65" charset="-120"/>
                <a:ea typeface="標楷體" panose="03000509000000000000" pitchFamily="65" charset="-120"/>
              </a:rPr>
              <a:t>全部研究生</a:t>
            </a:r>
            <a:r>
              <a:rPr lang="zh-TW" altLang="en-US" dirty="0">
                <a:latin typeface="標楷體" panose="03000509000000000000" pitchFamily="65" charset="-120"/>
                <a:ea typeface="標楷體" panose="03000509000000000000" pitchFamily="65" charset="-120"/>
              </a:rPr>
              <a:t>及早預為準備。</a:t>
            </a:r>
          </a:p>
        </p:txBody>
      </p:sp>
      <p:pic>
        <p:nvPicPr>
          <p:cNvPr id="5" name="圖片 4"/>
          <p:cNvPicPr>
            <a:picLocks noChangeAspect="1"/>
          </p:cNvPicPr>
          <p:nvPr/>
        </p:nvPicPr>
        <p:blipFill>
          <a:blip r:embed="rId3"/>
          <a:stretch>
            <a:fillRect/>
          </a:stretch>
        </p:blipFill>
        <p:spPr>
          <a:xfrm>
            <a:off x="564639" y="5364088"/>
            <a:ext cx="5493261" cy="2177119"/>
          </a:xfrm>
          <a:prstGeom prst="rect">
            <a:avLst/>
          </a:prstGeom>
        </p:spPr>
      </p:pic>
    </p:spTree>
    <p:extLst>
      <p:ext uri="{BB962C8B-B14F-4D97-AF65-F5344CB8AC3E}">
        <p14:creationId xmlns:p14="http://schemas.microsoft.com/office/powerpoint/2010/main" val="277401878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439875885"/>
              </p:ext>
            </p:extLst>
          </p:nvPr>
        </p:nvGraphicFramePr>
        <p:xfrm>
          <a:off x="476672" y="1475656"/>
          <a:ext cx="5692141" cy="5544622"/>
        </p:xfrm>
        <a:graphic>
          <a:graphicData uri="http://schemas.openxmlformats.org/drawingml/2006/table">
            <a:tbl>
              <a:tblPr>
                <a:tableStyleId>{5C22544A-7EE6-4342-B048-85BDC9FD1C3A}</a:tableStyleId>
              </a:tblPr>
              <a:tblGrid>
                <a:gridCol w="1728192">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1155637">
                  <a:extLst>
                    <a:ext uri="{9D8B030D-6E8A-4147-A177-3AD203B41FA5}">
                      <a16:colId xmlns:a16="http://schemas.microsoft.com/office/drawing/2014/main" val="20003"/>
                    </a:ext>
                  </a:extLst>
                </a:gridCol>
              </a:tblGrid>
              <a:tr h="374969">
                <a:tc gridSpan="4">
                  <a:txBody>
                    <a:bodyPr/>
                    <a:lstStyle/>
                    <a:p>
                      <a:pPr algn="l">
                        <a:spcAft>
                          <a:spcPts val="0"/>
                        </a:spcAft>
                      </a:pPr>
                      <a:r>
                        <a:rPr lang="zh-TW" altLang="en-US" sz="1200" kern="100" dirty="0" smtClean="0">
                          <a:effectLst/>
                          <a:latin typeface="Adobe 繁黑體 Std B" pitchFamily="34" charset="-120"/>
                          <a:ea typeface="Adobe 繁黑體 Std B" pitchFamily="34" charset="-120"/>
                        </a:rPr>
                        <a:t>姓名 </a:t>
                      </a:r>
                      <a:r>
                        <a:rPr lang="en-US" altLang="zh-TW" sz="1200" kern="100" dirty="0" smtClean="0">
                          <a:effectLst/>
                          <a:latin typeface="Adobe 繁黑體 Std B" pitchFamily="34" charset="-120"/>
                          <a:ea typeface="Adobe 繁黑體 Std B" pitchFamily="34" charset="-120"/>
                        </a:rPr>
                        <a:t>:</a:t>
                      </a: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spcAft>
                          <a:spcPts val="0"/>
                        </a:spcAft>
                      </a:pP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4969">
                <a:tc gridSpan="4">
                  <a:txBody>
                    <a:bodyPr/>
                    <a:lstStyle/>
                    <a:p>
                      <a:pPr algn="l">
                        <a:spcAft>
                          <a:spcPts val="0"/>
                        </a:spcAft>
                      </a:pPr>
                      <a:r>
                        <a:rPr lang="zh-TW" altLang="en-US" sz="1200" kern="100" dirty="0" smtClean="0">
                          <a:effectLst/>
                          <a:latin typeface="Adobe 繁黑體 Std B" pitchFamily="34" charset="-120"/>
                          <a:ea typeface="Adobe 繁黑體 Std B" pitchFamily="34" charset="-120"/>
                        </a:rPr>
                        <a:t>適用規章年度 </a:t>
                      </a:r>
                      <a:r>
                        <a:rPr lang="en-US" altLang="zh-TW" sz="1200" kern="100" dirty="0" smtClean="0">
                          <a:effectLst/>
                          <a:latin typeface="Adobe 繁黑體 Std B" pitchFamily="34" charset="-120"/>
                          <a:ea typeface="Adobe 繁黑體 Std B" pitchFamily="34" charset="-120"/>
                        </a:rPr>
                        <a:t>:</a:t>
                      </a:r>
                      <a:r>
                        <a:rPr lang="zh-TW" altLang="en-US" sz="1200" kern="100" dirty="0" smtClean="0">
                          <a:effectLst/>
                          <a:latin typeface="Adobe 繁黑體 Std B" pitchFamily="34" charset="-120"/>
                          <a:ea typeface="Adobe 繁黑體 Std B" pitchFamily="34" charset="-120"/>
                        </a:rPr>
                        <a:t> </a:t>
                      </a:r>
                      <a:endParaRPr lang="en-US" altLang="zh-TW" sz="1200" kern="100" dirty="0" smtClean="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spcAft>
                          <a:spcPts val="0"/>
                        </a:spcAft>
                      </a:pP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spcAft>
                          <a:spcPts val="0"/>
                        </a:spcAft>
                      </a:pP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4969">
                <a:tc>
                  <a:txBody>
                    <a:bodyPr/>
                    <a:lstStyle/>
                    <a:p>
                      <a:pPr algn="ctr">
                        <a:spcAft>
                          <a:spcPts val="0"/>
                        </a:spcAft>
                      </a:pPr>
                      <a:r>
                        <a:rPr lang="zh-TW" sz="1200" kern="100" dirty="0">
                          <a:effectLst/>
                          <a:latin typeface="Adobe 繁黑體 Std B" pitchFamily="34" charset="-120"/>
                          <a:ea typeface="Adobe 繁黑體 Std B" pitchFamily="34" charset="-120"/>
                        </a:rPr>
                        <a:t>課</a:t>
                      </a:r>
                      <a:r>
                        <a:rPr lang="en-US" sz="1200" kern="100" dirty="0">
                          <a:effectLst/>
                          <a:latin typeface="Adobe 繁黑體 Std B" pitchFamily="34" charset="-120"/>
                          <a:ea typeface="Adobe 繁黑體 Std B" pitchFamily="34" charset="-120"/>
                        </a:rPr>
                        <a:t>   </a:t>
                      </a:r>
                      <a:r>
                        <a:rPr lang="zh-TW" sz="1200" kern="100" dirty="0">
                          <a:effectLst/>
                          <a:latin typeface="Adobe 繁黑體 Std B" pitchFamily="34" charset="-120"/>
                          <a:ea typeface="Adobe 繁黑體 Std B" pitchFamily="34" charset="-120"/>
                        </a:rPr>
                        <a:t>程</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200" kern="100">
                          <a:effectLst/>
                          <a:latin typeface="Adobe 繁黑體 Std B" pitchFamily="34" charset="-120"/>
                          <a:ea typeface="Adobe 繁黑體 Std B" pitchFamily="34" charset="-120"/>
                        </a:rPr>
                        <a:t>學分</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200" kern="100" dirty="0" smtClean="0">
                          <a:effectLst/>
                          <a:latin typeface="Adobe 繁黑體 Std B" pitchFamily="34" charset="-120"/>
                          <a:ea typeface="Adobe 繁黑體 Std B" pitchFamily="34" charset="-120"/>
                        </a:rPr>
                        <a:t>課程名稱</a:t>
                      </a:r>
                      <a:r>
                        <a:rPr lang="en-US" altLang="zh-TW" sz="1200" kern="100" dirty="0" smtClean="0">
                          <a:effectLst/>
                          <a:latin typeface="Adobe 繁黑體 Std B" pitchFamily="34" charset="-120"/>
                          <a:ea typeface="Adobe 繁黑體 Std B" pitchFamily="34" charset="-120"/>
                        </a:rPr>
                        <a:t>(</a:t>
                      </a:r>
                      <a:r>
                        <a:rPr lang="zh-TW" altLang="en-US" sz="1200" kern="100" dirty="0" smtClean="0">
                          <a:effectLst/>
                          <a:latin typeface="Adobe 繁黑體 Std B" pitchFamily="34" charset="-120"/>
                          <a:ea typeface="Adobe 繁黑體 Std B" pitchFamily="34" charset="-120"/>
                        </a:rPr>
                        <a:t>請填寫</a:t>
                      </a:r>
                      <a:r>
                        <a:rPr lang="en-US" altLang="zh-TW" sz="1200" kern="100" dirty="0" smtClean="0">
                          <a:effectLst/>
                          <a:latin typeface="Adobe 繁黑體 Std B" pitchFamily="34" charset="-120"/>
                          <a:ea typeface="Adobe 繁黑體 Std B" pitchFamily="34" charset="-120"/>
                        </a:rPr>
                        <a:t>)</a:t>
                      </a: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200" kern="100" dirty="0" smtClean="0">
                          <a:effectLst/>
                          <a:latin typeface="Adobe 繁黑體 Std B" pitchFamily="34" charset="-120"/>
                          <a:ea typeface="Adobe 繁黑體 Std B" pitchFamily="34" charset="-120"/>
                        </a:rPr>
                        <a:t>是否完成</a:t>
                      </a:r>
                      <a:r>
                        <a:rPr lang="en-US" altLang="zh-TW" sz="1200" kern="100" dirty="0" smtClean="0">
                          <a:effectLst/>
                          <a:latin typeface="Adobe 繁黑體 Std B" pitchFamily="34" charset="-120"/>
                          <a:ea typeface="Adobe 繁黑體 Std B" pitchFamily="34" charset="-120"/>
                        </a:rPr>
                        <a:t>(</a:t>
                      </a:r>
                      <a:r>
                        <a:rPr lang="en-US" altLang="zh-TW" sz="1200" kern="100" dirty="0" smtClean="0">
                          <a:effectLst/>
                          <a:latin typeface="Adobe 繁黑體 Std B" pitchFamily="34" charset="-120"/>
                          <a:ea typeface="Adobe 繁黑體 Std B" pitchFamily="34" charset="-120"/>
                          <a:sym typeface="Wingdings 2"/>
                        </a:rPr>
                        <a:t></a:t>
                      </a:r>
                      <a:r>
                        <a:rPr lang="en-US" altLang="zh-TW" sz="1200" kern="100" dirty="0" smtClean="0">
                          <a:effectLst/>
                          <a:latin typeface="Adobe 繁黑體 Std B" pitchFamily="34" charset="-120"/>
                          <a:ea typeface="Adobe 繁黑體 Std B" pitchFamily="34" charset="-120"/>
                        </a:rPr>
                        <a:t>)</a:t>
                      </a: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4969">
                <a:tc>
                  <a:txBody>
                    <a:bodyPr/>
                    <a:lstStyle/>
                    <a:p>
                      <a:pPr>
                        <a:spcAft>
                          <a:spcPts val="0"/>
                        </a:spcAft>
                      </a:pPr>
                      <a:r>
                        <a:rPr lang="zh-TW" altLang="en-US" sz="1200" kern="100" dirty="0" smtClean="0">
                          <a:effectLst/>
                          <a:latin typeface="Adobe 繁黑體 Std B" pitchFamily="34" charset="-120"/>
                          <a:ea typeface="Adobe 繁黑體 Std B" pitchFamily="34" charset="-120"/>
                        </a:rPr>
                        <a:t>先修課程</a:t>
                      </a: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1200" kern="100" dirty="0" smtClean="0">
                          <a:effectLst/>
                          <a:latin typeface="Adobe 繁黑體 Std B" pitchFamily="34" charset="-120"/>
                          <a:ea typeface="Adobe 繁黑體 Std B" pitchFamily="34" charset="-120"/>
                        </a:rPr>
                        <a:t>36</a:t>
                      </a: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TW" altLang="en-US" sz="1200" kern="100" dirty="0" smtClean="0">
                          <a:effectLst/>
                          <a:latin typeface="Adobe 繁黑體 Std B" pitchFamily="34" charset="-120"/>
                          <a:ea typeface="Adobe 繁黑體 Std B" pitchFamily="34" charset="-120"/>
                        </a:rPr>
                        <a:t>共應修畢</a:t>
                      </a:r>
                      <a:r>
                        <a:rPr lang="en-US" altLang="zh-TW" sz="1200" kern="100" dirty="0" smtClean="0">
                          <a:effectLst/>
                          <a:latin typeface="Adobe 繁黑體 Std B" pitchFamily="34" charset="-120"/>
                          <a:ea typeface="Adobe 繁黑體 Std B" pitchFamily="34" charset="-120"/>
                        </a:rPr>
                        <a:t>12</a:t>
                      </a:r>
                      <a:r>
                        <a:rPr lang="zh-TW" altLang="en-US" sz="1200" kern="100" dirty="0" smtClean="0">
                          <a:effectLst/>
                          <a:latin typeface="Adobe 繁黑體 Std B" pitchFamily="34" charset="-120"/>
                          <a:ea typeface="Adobe 繁黑體 Std B" pitchFamily="34" charset="-120"/>
                        </a:rPr>
                        <a:t>門先修課程</a:t>
                      </a: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4969">
                <a:tc>
                  <a:txBody>
                    <a:bodyPr/>
                    <a:lstStyle/>
                    <a:p>
                      <a:pPr>
                        <a:spcAft>
                          <a:spcPts val="0"/>
                        </a:spcAft>
                      </a:pPr>
                      <a:r>
                        <a:rPr lang="zh-TW" sz="1200" kern="100" dirty="0" smtClean="0">
                          <a:effectLst/>
                          <a:latin typeface="Adobe 繁黑體 Std B" pitchFamily="34" charset="-120"/>
                          <a:ea typeface="Adobe 繁黑體 Std B" pitchFamily="34" charset="-120"/>
                        </a:rPr>
                        <a:t>共同必修課程</a:t>
                      </a: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a:effectLst/>
                          <a:latin typeface="Adobe 繁黑體 Std B" pitchFamily="34" charset="-120"/>
                          <a:ea typeface="Adobe 繁黑體 Std B" pitchFamily="34" charset="-120"/>
                        </a:rPr>
                        <a:t>3</a:t>
                      </a:r>
                      <a:endParaRPr lang="zh-TW" sz="1200" kern="10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00" dirty="0" smtClean="0">
                          <a:effectLst/>
                          <a:latin typeface="Adobe 繁黑體 Std B" pitchFamily="34" charset="-120"/>
                          <a:ea typeface="Adobe 繁黑體 Std B" pitchFamily="34" charset="-120"/>
                        </a:rPr>
                        <a:t>碩士論文研究</a:t>
                      </a:r>
                      <a:r>
                        <a:rPr lang="en-US" sz="1200" kern="100" dirty="0">
                          <a:effectLst/>
                          <a:latin typeface="Adobe 繁黑體 Std B" pitchFamily="34" charset="-120"/>
                          <a:ea typeface="Adobe 繁黑體 Std B" pitchFamily="34" charset="-120"/>
                        </a:rPr>
                        <a:t> </a:t>
                      </a: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54265">
                <a:tc>
                  <a:txBody>
                    <a:bodyPr/>
                    <a:lstStyle/>
                    <a:p>
                      <a:pPr>
                        <a:spcAft>
                          <a:spcPts val="0"/>
                        </a:spcAft>
                      </a:pPr>
                      <a:r>
                        <a:rPr lang="zh-TW" sz="1200" kern="0">
                          <a:effectLst/>
                          <a:latin typeface="Adobe 繁黑體 Std B" pitchFamily="34" charset="-120"/>
                          <a:ea typeface="Adobe 繁黑體 Std B" pitchFamily="34" charset="-120"/>
                        </a:rPr>
                        <a:t>專業學群課程</a:t>
                      </a:r>
                      <a:r>
                        <a:rPr lang="en-US" sz="1200" kern="0">
                          <a:effectLst/>
                          <a:latin typeface="Adobe 繁黑體 Std B" pitchFamily="34" charset="-120"/>
                          <a:ea typeface="Adobe 繁黑體 Std B" pitchFamily="34" charset="-120"/>
                        </a:rPr>
                        <a:t>(</a:t>
                      </a:r>
                      <a:r>
                        <a:rPr lang="zh-TW" sz="1200" kern="0">
                          <a:effectLst/>
                          <a:latin typeface="Adobe 繁黑體 Std B" pitchFamily="34" charset="-120"/>
                          <a:ea typeface="Adobe 繁黑體 Std B" pitchFamily="34" charset="-120"/>
                        </a:rPr>
                        <a:t>六大學群</a:t>
                      </a:r>
                      <a:r>
                        <a:rPr lang="en-US" sz="1200" kern="0">
                          <a:effectLst/>
                          <a:latin typeface="Adobe 繁黑體 Std B" pitchFamily="34" charset="-120"/>
                          <a:ea typeface="Adobe 繁黑體 Std B" pitchFamily="34" charset="-120"/>
                        </a:rPr>
                        <a:t>)</a:t>
                      </a:r>
                      <a:endParaRPr lang="zh-TW" sz="1200" kern="10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dirty="0">
                          <a:effectLst/>
                          <a:latin typeface="Adobe 繁黑體 Std B" pitchFamily="34" charset="-120"/>
                          <a:ea typeface="Adobe 繁黑體 Std B" pitchFamily="34" charset="-120"/>
                        </a:rPr>
                        <a:t>4</a:t>
                      </a:r>
                      <a:r>
                        <a:rPr lang="zh-TW" sz="1200" kern="100" dirty="0">
                          <a:effectLst/>
                          <a:latin typeface="Adobe 繁黑體 Std B" pitchFamily="34" charset="-120"/>
                          <a:ea typeface="Adobe 繁黑體 Std B" pitchFamily="34" charset="-120"/>
                        </a:rPr>
                        <a:t>～</a:t>
                      </a:r>
                      <a:r>
                        <a:rPr lang="en-US" sz="1200" kern="100" dirty="0">
                          <a:effectLst/>
                          <a:latin typeface="Adobe 繁黑體 Std B" pitchFamily="34" charset="-120"/>
                          <a:ea typeface="Adobe 繁黑體 Std B" pitchFamily="34" charset="-120"/>
                        </a:rPr>
                        <a:t>7</a:t>
                      </a: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altLang="en-US" sz="1200" kern="100" dirty="0" smtClean="0">
                          <a:effectLst/>
                          <a:latin typeface="Adobe 繁黑體 Std B" pitchFamily="34" charset="-120"/>
                          <a:ea typeface="Adobe 繁黑體 Std B" pitchFamily="34" charset="-120"/>
                        </a:rPr>
                        <a:t>學群名稱 </a:t>
                      </a:r>
                      <a:r>
                        <a:rPr lang="en-US" altLang="zh-TW" sz="1200" kern="100" dirty="0" smtClean="0">
                          <a:effectLst/>
                          <a:latin typeface="Adobe 繁黑體 Std B" pitchFamily="34" charset="-120"/>
                          <a:ea typeface="Adobe 繁黑體 Std B" pitchFamily="34" charset="-120"/>
                        </a:rPr>
                        <a:t>:</a:t>
                      </a:r>
                    </a:p>
                    <a:p>
                      <a:pPr algn="just">
                        <a:spcAft>
                          <a:spcPts val="0"/>
                        </a:spcAft>
                      </a:pPr>
                      <a:r>
                        <a:rPr lang="zh-TW" altLang="en-US" sz="1200" kern="100" dirty="0" smtClean="0">
                          <a:effectLst/>
                          <a:latin typeface="Adobe 繁黑體 Std B" pitchFamily="34" charset="-120"/>
                          <a:ea typeface="Adobe 繁黑體 Std B" pitchFamily="34" charset="-120"/>
                        </a:rPr>
                        <a:t>核心課程 </a:t>
                      </a:r>
                      <a:r>
                        <a:rPr lang="en-US" altLang="zh-TW" sz="1200" kern="100" dirty="0" smtClean="0">
                          <a:effectLst/>
                          <a:latin typeface="Adobe 繁黑體 Std B" pitchFamily="34" charset="-120"/>
                          <a:ea typeface="Adobe 繁黑體 Std B" pitchFamily="34" charset="-120"/>
                        </a:rPr>
                        <a:t>:</a:t>
                      </a: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4969">
                <a:tc>
                  <a:txBody>
                    <a:bodyPr/>
                    <a:lstStyle/>
                    <a:p>
                      <a:pPr>
                        <a:spcAft>
                          <a:spcPts val="0"/>
                        </a:spcAft>
                      </a:pPr>
                      <a:r>
                        <a:rPr lang="zh-TW" sz="1200" kern="100">
                          <a:effectLst/>
                          <a:latin typeface="Adobe 繁黑體 Std B" pitchFamily="34" charset="-120"/>
                          <a:ea typeface="Adobe 繁黑體 Std B" pitchFamily="34" charset="-120"/>
                        </a:rPr>
                        <a:t>美國法類</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a:effectLst/>
                          <a:latin typeface="Adobe 繁黑體 Std B" pitchFamily="34" charset="-120"/>
                          <a:ea typeface="Adobe 繁黑體 Std B" pitchFamily="34" charset="-120"/>
                        </a:rPr>
                        <a:t>2</a:t>
                      </a:r>
                      <a:r>
                        <a:rPr lang="zh-TW" sz="1200" kern="100">
                          <a:effectLst/>
                          <a:latin typeface="Adobe 繁黑體 Std B" pitchFamily="34" charset="-120"/>
                          <a:ea typeface="Adobe 繁黑體 Std B" pitchFamily="34" charset="-120"/>
                        </a:rPr>
                        <a:t>～</a:t>
                      </a:r>
                      <a:r>
                        <a:rPr lang="en-US" sz="1200" kern="100">
                          <a:effectLst/>
                          <a:latin typeface="Adobe 繁黑體 Std B" pitchFamily="34" charset="-120"/>
                          <a:ea typeface="Adobe 繁黑體 Std B" pitchFamily="34" charset="-120"/>
                        </a:rPr>
                        <a:t>3</a:t>
                      </a:r>
                      <a:endParaRPr lang="zh-TW" sz="1200" kern="10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altLang="en-US" sz="1200" kern="100" dirty="0" smtClean="0">
                          <a:effectLst/>
                          <a:latin typeface="Adobe 繁黑體 Std B" pitchFamily="34" charset="-120"/>
                          <a:ea typeface="Adobe 繁黑體 Std B" pitchFamily="34" charset="-120"/>
                        </a:rPr>
                        <a:t>課名 </a:t>
                      </a:r>
                      <a:r>
                        <a:rPr lang="en-US" altLang="zh-TW" sz="1200" kern="100" dirty="0" smtClean="0">
                          <a:effectLst/>
                          <a:latin typeface="Adobe 繁黑體 Std B" pitchFamily="34" charset="-120"/>
                          <a:ea typeface="Adobe 繁黑體 Std B" pitchFamily="34" charset="-120"/>
                        </a:rPr>
                        <a:t>:</a:t>
                      </a: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90729">
                <a:tc>
                  <a:txBody>
                    <a:bodyPr/>
                    <a:lstStyle/>
                    <a:p>
                      <a:pPr>
                        <a:spcAft>
                          <a:spcPts val="0"/>
                        </a:spcAft>
                      </a:pPr>
                      <a:r>
                        <a:rPr lang="zh-TW" sz="1200" kern="100">
                          <a:effectLst/>
                          <a:latin typeface="Adobe 繁黑體 Std B" pitchFamily="34" charset="-120"/>
                          <a:ea typeface="Adobe 繁黑體 Std B" pitchFamily="34" charset="-120"/>
                        </a:rPr>
                        <a:t>新興科技與產業類</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a:effectLst/>
                          <a:latin typeface="Adobe 繁黑體 Std B" pitchFamily="34" charset="-120"/>
                          <a:ea typeface="Adobe 繁黑體 Std B" pitchFamily="34" charset="-120"/>
                        </a:rPr>
                        <a:t>2</a:t>
                      </a:r>
                      <a:endParaRPr lang="zh-TW" sz="1200" kern="10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1200" kern="100" dirty="0" smtClean="0">
                          <a:effectLst/>
                          <a:latin typeface="Adobe 繁黑體 Std B" pitchFamily="34" charset="-120"/>
                          <a:ea typeface="Adobe 繁黑體 Std B" pitchFamily="34" charset="-120"/>
                        </a:rPr>
                        <a:t>法律</a:t>
                      </a:r>
                      <a:r>
                        <a:rPr lang="zh-TW" altLang="en-US" sz="1200" kern="100" dirty="0" smtClean="0">
                          <a:effectLst/>
                          <a:latin typeface="Adobe 繁黑體 Std B" pitchFamily="34" charset="-120"/>
                          <a:ea typeface="Adobe 繁黑體 Std B" pitchFamily="34" charset="-120"/>
                        </a:rPr>
                        <a:t>背景</a:t>
                      </a:r>
                      <a:r>
                        <a:rPr lang="zh-TW" sz="1200" kern="100" dirty="0" smtClean="0">
                          <a:effectLst/>
                          <a:latin typeface="Adobe 繁黑體 Std B" pitchFamily="34" charset="-120"/>
                          <a:ea typeface="Adobe 繁黑體 Std B" pitchFamily="34" charset="-120"/>
                        </a:rPr>
                        <a:t>必</a:t>
                      </a:r>
                      <a:r>
                        <a:rPr lang="zh-TW" sz="1200" kern="100" dirty="0">
                          <a:effectLst/>
                          <a:latin typeface="Adobe 繁黑體 Std B" pitchFamily="34" charset="-120"/>
                          <a:ea typeface="Adobe 繁黑體 Std B" pitchFamily="34" charset="-120"/>
                        </a:rPr>
                        <a:t>選一</a:t>
                      </a:r>
                      <a:r>
                        <a:rPr lang="zh-TW" sz="1200" kern="100" dirty="0" smtClean="0">
                          <a:effectLst/>
                          <a:latin typeface="Adobe 繁黑體 Std B" pitchFamily="34" charset="-120"/>
                          <a:ea typeface="Adobe 繁黑體 Std B" pitchFamily="34" charset="-120"/>
                        </a:rPr>
                        <a:t>門</a:t>
                      </a:r>
                      <a:endParaRPr lang="en-US" altLang="zh-TW" sz="1200" kern="100" dirty="0" smtClean="0">
                        <a:effectLst/>
                        <a:latin typeface="Adobe 繁黑體 Std B" pitchFamily="34" charset="-120"/>
                        <a:ea typeface="Adobe 繁黑體 Std B" pitchFamily="34" charset="-120"/>
                      </a:endParaRPr>
                    </a:p>
                    <a:p>
                      <a:pPr>
                        <a:spcAft>
                          <a:spcPts val="0"/>
                        </a:spcAft>
                      </a:pPr>
                      <a:r>
                        <a:rPr lang="en-US" altLang="zh-TW" sz="1200" kern="100" dirty="0" smtClean="0">
                          <a:effectLst/>
                          <a:latin typeface="Adobe 繁黑體 Std B" pitchFamily="34" charset="-120"/>
                          <a:ea typeface="Adobe 繁黑體 Std B" pitchFamily="34" charset="-120"/>
                        </a:rPr>
                        <a:t>(</a:t>
                      </a:r>
                      <a:r>
                        <a:rPr lang="zh-TW" altLang="en-US" sz="1200" kern="100" smtClean="0">
                          <a:effectLst/>
                          <a:latin typeface="Adobe 繁黑體 Std B" pitchFamily="34" charset="-120"/>
                          <a:ea typeface="Adobe 繁黑體 Std B" pitchFamily="34" charset="-120"/>
                        </a:rPr>
                        <a:t>經同意免</a:t>
                      </a:r>
                      <a:r>
                        <a:rPr lang="zh-TW" altLang="en-US" sz="1200" kern="100" dirty="0" smtClean="0">
                          <a:effectLst/>
                          <a:latin typeface="Adobe 繁黑體 Std B" pitchFamily="34" charset="-120"/>
                          <a:ea typeface="Adobe 繁黑體 Std B" pitchFamily="34" charset="-120"/>
                        </a:rPr>
                        <a:t>修先修課程</a:t>
                      </a:r>
                      <a:r>
                        <a:rPr lang="en-US" altLang="zh-TW" sz="1200" kern="100" dirty="0" smtClean="0">
                          <a:effectLst/>
                          <a:latin typeface="Adobe 繁黑體 Std B" pitchFamily="34" charset="-120"/>
                          <a:ea typeface="Adobe 繁黑體 Std B" pitchFamily="34" charset="-120"/>
                        </a:rPr>
                        <a:t>)</a:t>
                      </a: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4969">
                <a:tc>
                  <a:txBody>
                    <a:bodyPr/>
                    <a:lstStyle/>
                    <a:p>
                      <a:pPr>
                        <a:spcAft>
                          <a:spcPts val="0"/>
                        </a:spcAft>
                      </a:pPr>
                      <a:r>
                        <a:rPr lang="zh-TW" sz="1200" kern="100" dirty="0">
                          <a:effectLst/>
                          <a:latin typeface="Adobe 繁黑體 Std B" pitchFamily="34" charset="-120"/>
                          <a:ea typeface="Adobe 繁黑體 Std B" pitchFamily="34" charset="-120"/>
                        </a:rPr>
                        <a:t>進階法學類</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a:effectLst/>
                          <a:latin typeface="Adobe 繁黑體 Std B" pitchFamily="34" charset="-120"/>
                          <a:ea typeface="Adobe 繁黑體 Std B" pitchFamily="34" charset="-120"/>
                        </a:rPr>
                        <a:t>2</a:t>
                      </a:r>
                      <a:endParaRPr lang="zh-TW" sz="1200" kern="10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altLang="en-US" sz="1200" kern="100" dirty="0" smtClean="0">
                          <a:effectLst/>
                          <a:latin typeface="Adobe 繁黑體 Std B" pitchFamily="34" charset="-120"/>
                          <a:ea typeface="Adobe 繁黑體 Std B" pitchFamily="34" charset="-120"/>
                        </a:rPr>
                        <a:t>課名 </a:t>
                      </a:r>
                      <a:r>
                        <a:rPr lang="en-US" altLang="zh-TW" sz="1200" kern="100" dirty="0" smtClean="0">
                          <a:effectLst/>
                          <a:latin typeface="Adobe 繁黑體 Std B" pitchFamily="34" charset="-120"/>
                          <a:ea typeface="Adobe 繁黑體 Std B" pitchFamily="34" charset="-120"/>
                        </a:rPr>
                        <a:t>:</a:t>
                      </a:r>
                      <a:endParaRPr lang="zh-TW" alt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74969">
                <a:tc>
                  <a:txBody>
                    <a:bodyPr/>
                    <a:lstStyle/>
                    <a:p>
                      <a:pPr>
                        <a:spcAft>
                          <a:spcPts val="0"/>
                        </a:spcAft>
                      </a:pPr>
                      <a:r>
                        <a:rPr lang="zh-TW" sz="1200" kern="100" dirty="0">
                          <a:effectLst/>
                          <a:latin typeface="Adobe 繁黑體 Std B" pitchFamily="34" charset="-120"/>
                          <a:ea typeface="Adobe 繁黑體 Std B" pitchFamily="34" charset="-120"/>
                        </a:rPr>
                        <a:t>法學論文寫作與研究方法</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a:effectLst/>
                          <a:latin typeface="Adobe 繁黑體 Std B" pitchFamily="34" charset="-120"/>
                          <a:ea typeface="Adobe 繁黑體 Std B" pitchFamily="34" charset="-120"/>
                        </a:rPr>
                        <a:t>3</a:t>
                      </a:r>
                      <a:endParaRPr lang="zh-TW" sz="1200" kern="10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altLang="zh-TW" sz="1200" kern="100" dirty="0" smtClean="0">
                          <a:effectLst/>
                          <a:latin typeface="Adobe 繁黑體 Std B" pitchFamily="34" charset="-120"/>
                          <a:ea typeface="Adobe 繁黑體 Std B" pitchFamily="34" charset="-120"/>
                        </a:rPr>
                        <a:t>法學論文寫作與研究方法</a:t>
                      </a:r>
                      <a:endParaRPr lang="zh-TW" alt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74969">
                <a:tc>
                  <a:txBody>
                    <a:bodyPr/>
                    <a:lstStyle/>
                    <a:p>
                      <a:pPr>
                        <a:spcAft>
                          <a:spcPts val="0"/>
                        </a:spcAft>
                      </a:pPr>
                      <a:r>
                        <a:rPr lang="zh-TW" sz="1200" kern="100">
                          <a:effectLst/>
                          <a:latin typeface="Adobe 繁黑體 Std B" pitchFamily="34" charset="-120"/>
                          <a:ea typeface="Adobe 繁黑體 Std B" pitchFamily="34" charset="-120"/>
                        </a:rPr>
                        <a:t>案例研析類</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a:effectLst/>
                          <a:latin typeface="Adobe 繁黑體 Std B" pitchFamily="34" charset="-120"/>
                          <a:ea typeface="Adobe 繁黑體 Std B" pitchFamily="34" charset="-120"/>
                        </a:rPr>
                        <a:t>3</a:t>
                      </a:r>
                      <a:endParaRPr lang="zh-TW" sz="1200" kern="10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00" dirty="0" smtClean="0">
                          <a:effectLst/>
                          <a:latin typeface="Adobe 繁黑體 Std B" pitchFamily="34" charset="-120"/>
                          <a:ea typeface="Adobe 繁黑體 Std B" pitchFamily="34" charset="-120"/>
                        </a:rPr>
                        <a:t>課名 </a:t>
                      </a:r>
                      <a:r>
                        <a:rPr lang="en-US" altLang="zh-TW" sz="1200" kern="100" dirty="0" smtClean="0">
                          <a:effectLst/>
                          <a:latin typeface="Adobe 繁黑體 Std B" pitchFamily="34" charset="-120"/>
                          <a:ea typeface="Adobe 繁黑體 Std B" pitchFamily="34" charset="-120"/>
                        </a:rPr>
                        <a:t>:</a:t>
                      </a:r>
                      <a:endParaRPr lang="zh-TW" altLang="zh-TW" sz="1200" kern="100" dirty="0" smtClean="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74969">
                <a:tc>
                  <a:txBody>
                    <a:bodyPr/>
                    <a:lstStyle/>
                    <a:p>
                      <a:pPr>
                        <a:spcAft>
                          <a:spcPts val="0"/>
                        </a:spcAft>
                      </a:pPr>
                      <a:r>
                        <a:rPr lang="zh-TW" sz="1200" kern="100">
                          <a:effectLst/>
                          <a:latin typeface="Adobe 繁黑體 Std B" pitchFamily="34" charset="-120"/>
                          <a:ea typeface="Adobe 繁黑體 Std B" pitchFamily="34" charset="-120"/>
                        </a:rPr>
                        <a:t>專題討論</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a:effectLst/>
                          <a:latin typeface="Adobe 繁黑體 Std B" pitchFamily="34" charset="-120"/>
                          <a:ea typeface="Adobe 繁黑體 Std B" pitchFamily="34" charset="-120"/>
                        </a:rPr>
                        <a:t>0</a:t>
                      </a:r>
                      <a:endParaRPr lang="zh-TW" sz="1200" kern="10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1200" kern="100" dirty="0">
                          <a:effectLst/>
                          <a:latin typeface="Adobe 繁黑體 Std B" pitchFamily="34" charset="-120"/>
                          <a:ea typeface="Adobe 繁黑體 Std B" pitchFamily="34" charset="-120"/>
                        </a:rPr>
                        <a:t>必選四學期</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74969">
                <a:tc>
                  <a:txBody>
                    <a:bodyPr/>
                    <a:lstStyle/>
                    <a:p>
                      <a:pPr>
                        <a:spcAft>
                          <a:spcPts val="0"/>
                        </a:spcAft>
                      </a:pPr>
                      <a:r>
                        <a:rPr lang="zh-TW" sz="1200" kern="100">
                          <a:effectLst/>
                          <a:latin typeface="Adobe 繁黑體 Std B" pitchFamily="34" charset="-120"/>
                          <a:ea typeface="Adobe 繁黑體 Std B" pitchFamily="34" charset="-120"/>
                        </a:rPr>
                        <a:t>其他選修課程</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a:effectLst/>
                          <a:latin typeface="Adobe 繁黑體 Std B" pitchFamily="34" charset="-120"/>
                          <a:ea typeface="Adobe 繁黑體 Std B" pitchFamily="34" charset="-120"/>
                        </a:rPr>
                        <a:t>10</a:t>
                      </a:r>
                      <a:r>
                        <a:rPr lang="zh-TW" sz="1200" kern="100">
                          <a:effectLst/>
                          <a:latin typeface="Adobe 繁黑體 Std B" pitchFamily="34" charset="-120"/>
                          <a:ea typeface="Adobe 繁黑體 Std B" pitchFamily="34" charset="-120"/>
                        </a:rPr>
                        <a:t>～</a:t>
                      </a:r>
                      <a:r>
                        <a:rPr lang="en-US" sz="1200" kern="100">
                          <a:effectLst/>
                          <a:latin typeface="Adobe 繁黑體 Std B" pitchFamily="34" charset="-120"/>
                          <a:ea typeface="Adobe 繁黑體 Std B" pitchFamily="34" charset="-120"/>
                        </a:rPr>
                        <a:t>17</a:t>
                      </a:r>
                      <a:endParaRPr lang="zh-TW" sz="1200" kern="10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altLang="en-US" sz="1200" kern="100" dirty="0" smtClean="0">
                          <a:effectLst/>
                          <a:latin typeface="Adobe 繁黑體 Std B" pitchFamily="34" charset="-120"/>
                          <a:ea typeface="Adobe 繁黑體 Std B" pitchFamily="34" charset="-120"/>
                        </a:rPr>
                        <a:t>課名 </a:t>
                      </a:r>
                      <a:r>
                        <a:rPr lang="en-US" altLang="zh-TW" sz="1200" kern="100" dirty="0" smtClean="0">
                          <a:effectLst/>
                          <a:latin typeface="Adobe 繁黑體 Std B" pitchFamily="34" charset="-120"/>
                          <a:ea typeface="Adobe 繁黑體 Std B" pitchFamily="34" charset="-120"/>
                        </a:rPr>
                        <a:t>:</a:t>
                      </a: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374969">
                <a:tc>
                  <a:txBody>
                    <a:bodyPr/>
                    <a:lstStyle/>
                    <a:p>
                      <a:pPr algn="ctr">
                        <a:spcAft>
                          <a:spcPts val="0"/>
                        </a:spcAft>
                      </a:pPr>
                      <a:r>
                        <a:rPr lang="zh-TW" sz="1200" kern="100">
                          <a:effectLst/>
                          <a:latin typeface="Adobe 繁黑體 Std B" pitchFamily="34" charset="-120"/>
                          <a:ea typeface="Adobe 繁黑體 Std B" pitchFamily="34" charset="-120"/>
                        </a:rPr>
                        <a:t>畢業學分合計</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a:effectLst/>
                          <a:latin typeface="Adobe 繁黑體 Std B" pitchFamily="34" charset="-120"/>
                          <a:ea typeface="Adobe 繁黑體 Std B" pitchFamily="34" charset="-120"/>
                        </a:rPr>
                        <a:t>33</a:t>
                      </a:r>
                      <a:r>
                        <a:rPr lang="zh-TW" sz="1200" kern="100">
                          <a:effectLst/>
                          <a:latin typeface="Adobe 繁黑體 Std B" pitchFamily="34" charset="-120"/>
                          <a:ea typeface="Adobe 繁黑體 Std B" pitchFamily="34" charset="-120"/>
                        </a:rPr>
                        <a:t>～</a:t>
                      </a:r>
                      <a:r>
                        <a:rPr lang="en-US" sz="1200" kern="100">
                          <a:effectLst/>
                          <a:latin typeface="Adobe 繁黑體 Std B" pitchFamily="34" charset="-120"/>
                          <a:ea typeface="Adobe 繁黑體 Std B" pitchFamily="34" charset="-120"/>
                        </a:rPr>
                        <a:t>36</a:t>
                      </a:r>
                      <a:endParaRPr lang="zh-TW" sz="1200" kern="10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200" kern="100" dirty="0">
                          <a:effectLst/>
                          <a:latin typeface="Adobe 繁黑體 Std B" pitchFamily="34" charset="-120"/>
                          <a:ea typeface="Adobe 繁黑體 Std B" pitchFamily="34" charset="-120"/>
                        </a:rPr>
                        <a:t> </a:t>
                      </a: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altLang="en-US" sz="1200" kern="100" dirty="0" smtClean="0">
                          <a:effectLst/>
                          <a:latin typeface="Adobe 繁黑體 Std B" pitchFamily="34" charset="-120"/>
                          <a:ea typeface="Adobe 繁黑體 Std B" pitchFamily="34" charset="-120"/>
                        </a:rPr>
                        <a:t>已修學分數</a:t>
                      </a:r>
                      <a:r>
                        <a:rPr lang="en-US" altLang="zh-TW" sz="1200" kern="100" dirty="0" smtClean="0">
                          <a:effectLst/>
                          <a:latin typeface="Adobe 繁黑體 Std B" pitchFamily="34" charset="-120"/>
                          <a:ea typeface="Adobe 繁黑體 Std B" pitchFamily="34" charset="-120"/>
                        </a:rPr>
                        <a:t>:</a:t>
                      </a:r>
                      <a:endParaRPr lang="zh-TW" sz="1200" kern="100" dirty="0">
                        <a:effectLst/>
                        <a:latin typeface="Adobe 繁黑體 Std B" pitchFamily="34" charset="-120"/>
                        <a:ea typeface="Adobe 繁黑體 Std B"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5" name="文字方塊 4"/>
          <p:cNvSpPr txBox="1"/>
          <p:nvPr/>
        </p:nvSpPr>
        <p:spPr>
          <a:xfrm>
            <a:off x="332656" y="851914"/>
            <a:ext cx="1728358" cy="369332"/>
          </a:xfrm>
          <a:prstGeom prst="rect">
            <a:avLst/>
          </a:prstGeom>
          <a:noFill/>
        </p:spPr>
        <p:txBody>
          <a:bodyPr wrap="none" rtlCol="0">
            <a:spAutoFit/>
          </a:bodyPr>
          <a:lstStyle/>
          <a:p>
            <a:r>
              <a:rPr lang="zh-TW" altLang="en-US" dirty="0">
                <a:latin typeface="Adobe 繁黑體 Std B" pitchFamily="34" charset="-120"/>
                <a:ea typeface="Adobe 繁黑體 Std B" pitchFamily="34" charset="-120"/>
              </a:rPr>
              <a:t>乙</a:t>
            </a:r>
            <a:r>
              <a:rPr lang="zh-TW" altLang="en-US" dirty="0" smtClean="0">
                <a:latin typeface="Adobe 繁黑體 Std B" pitchFamily="34" charset="-120"/>
                <a:ea typeface="Adobe 繁黑體 Std B" pitchFamily="34" charset="-120"/>
              </a:rPr>
              <a:t>組 </a:t>
            </a:r>
            <a:r>
              <a:rPr lang="en-US" altLang="zh-TW" dirty="0" smtClean="0">
                <a:latin typeface="Adobe 繁黑體 Std B" pitchFamily="34" charset="-120"/>
                <a:ea typeface="Adobe 繁黑體 Std B" pitchFamily="34" charset="-120"/>
              </a:rPr>
              <a:t>: </a:t>
            </a:r>
            <a:r>
              <a:rPr lang="zh-TW" altLang="en-US" dirty="0" smtClean="0">
                <a:latin typeface="Adobe 繁黑體 Std B" pitchFamily="34" charset="-120"/>
                <a:ea typeface="Adobe 繁黑體 Std B" pitchFamily="34" charset="-120"/>
              </a:rPr>
              <a:t>科</a:t>
            </a:r>
            <a:r>
              <a:rPr lang="zh-TW" altLang="en-US" dirty="0">
                <a:latin typeface="Adobe 繁黑體 Std B" pitchFamily="34" charset="-120"/>
                <a:ea typeface="Adobe 繁黑體 Std B" pitchFamily="34" charset="-120"/>
              </a:rPr>
              <a:t>技</a:t>
            </a:r>
            <a:r>
              <a:rPr lang="zh-TW" altLang="en-US" dirty="0" smtClean="0">
                <a:latin typeface="Adobe 繁黑體 Std B" pitchFamily="34" charset="-120"/>
                <a:ea typeface="Adobe 繁黑體 Std B" pitchFamily="34" charset="-120"/>
              </a:rPr>
              <a:t>專班</a:t>
            </a:r>
            <a:endParaRPr lang="zh-TW" altLang="en-US" dirty="0">
              <a:latin typeface="Adobe 繁黑體 Std B" pitchFamily="34" charset="-120"/>
              <a:ea typeface="Adobe 繁黑體 Std B" pitchFamily="34" charset="-120"/>
            </a:endParaRPr>
          </a:p>
        </p:txBody>
      </p:sp>
    </p:spTree>
    <p:extLst>
      <p:ext uri="{BB962C8B-B14F-4D97-AF65-F5344CB8AC3E}">
        <p14:creationId xmlns:p14="http://schemas.microsoft.com/office/powerpoint/2010/main" val="38985689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48680" y="1403648"/>
            <a:ext cx="5565947" cy="1446550"/>
          </a:xfrm>
          <a:prstGeom prst="rect">
            <a:avLst/>
          </a:prstGeom>
        </p:spPr>
        <p:txBody>
          <a:bodyPr wrap="none">
            <a:spAutoFit/>
          </a:bodyPr>
          <a:lstStyle/>
          <a:p>
            <a:r>
              <a:rPr lang="zh-TW" altLang="en-US" dirty="0" smtClean="0">
                <a:solidFill>
                  <a:srgbClr val="FF0000"/>
                </a:solidFill>
                <a:latin typeface="Adobe 繁黑體 Std B" pitchFamily="34" charset="-120"/>
                <a:ea typeface="Adobe 繁黑體 Std B" pitchFamily="34" charset="-120"/>
              </a:rPr>
              <a:t>步驟三 </a:t>
            </a:r>
            <a:r>
              <a:rPr lang="en-US" altLang="zh-TW" dirty="0" smtClean="0">
                <a:solidFill>
                  <a:srgbClr val="FF0000"/>
                </a:solidFill>
                <a:latin typeface="Adobe 繁黑體 Std B" pitchFamily="34" charset="-120"/>
                <a:ea typeface="Adobe 繁黑體 Std B" pitchFamily="34" charset="-120"/>
              </a:rPr>
              <a:t>:</a:t>
            </a:r>
            <a:r>
              <a:rPr lang="zh-TW" altLang="en-US" dirty="0" smtClean="0">
                <a:solidFill>
                  <a:srgbClr val="FF0000"/>
                </a:solidFill>
                <a:latin typeface="Adobe 繁黑體 Std B" pitchFamily="34" charset="-120"/>
                <a:ea typeface="Adobe 繁黑體 Std B" pitchFamily="34" charset="-120"/>
              </a:rPr>
              <a:t> </a:t>
            </a:r>
            <a:r>
              <a:rPr lang="zh-TW" altLang="en-US" dirty="0" smtClean="0">
                <a:latin typeface="Adobe 繁黑體 Std B" pitchFamily="34" charset="-120"/>
                <a:ea typeface="Adobe 繁黑體 Std B" pitchFamily="34" charset="-120"/>
              </a:rPr>
              <a:t>確認是否已完成</a:t>
            </a:r>
            <a:r>
              <a:rPr lang="en-US" altLang="zh-TW" dirty="0" smtClean="0">
                <a:latin typeface="Adobe 繁黑體 Std B" pitchFamily="34" charset="-120"/>
                <a:ea typeface="Adobe 繁黑體 Std B" pitchFamily="34" charset="-120"/>
              </a:rPr>
              <a:t>『</a:t>
            </a:r>
            <a:r>
              <a:rPr lang="zh-TW" altLang="en-US" dirty="0" smtClean="0">
                <a:latin typeface="Adobe 繁黑體 Std B" pitchFamily="34" charset="-120"/>
                <a:ea typeface="Adobe 繁黑體 Std B" pitchFamily="34" charset="-120"/>
              </a:rPr>
              <a:t>學術倫理</a:t>
            </a:r>
            <a:r>
              <a:rPr lang="en-US" altLang="zh-TW" dirty="0" smtClean="0">
                <a:latin typeface="Adobe 繁黑體 Std B" pitchFamily="34" charset="-120"/>
                <a:ea typeface="Adobe 繁黑體 Std B" pitchFamily="34" charset="-120"/>
              </a:rPr>
              <a:t>』</a:t>
            </a:r>
            <a:r>
              <a:rPr lang="zh-TW" altLang="en-US" dirty="0" smtClean="0">
                <a:latin typeface="Adobe 繁黑體 Std B" pitchFamily="34" charset="-120"/>
                <a:ea typeface="Adobe 繁黑體 Std B" pitchFamily="34" charset="-120"/>
              </a:rPr>
              <a:t>測驗</a:t>
            </a:r>
            <a:endParaRPr lang="en-US" altLang="zh-TW" dirty="0" smtClean="0">
              <a:latin typeface="Adobe 繁黑體 Std B" pitchFamily="34" charset="-120"/>
              <a:ea typeface="Adobe 繁黑體 Std B" pitchFamily="34" charset="-120"/>
            </a:endParaRPr>
          </a:p>
          <a:p>
            <a:r>
              <a:rPr lang="zh-TW" altLang="en-US" dirty="0">
                <a:latin typeface="Adobe 繁黑體 Std B" pitchFamily="34" charset="-120"/>
                <a:ea typeface="Adobe 繁黑體 Std B" pitchFamily="34" charset="-120"/>
              </a:rPr>
              <a:t> </a:t>
            </a:r>
            <a:r>
              <a:rPr lang="zh-TW" altLang="en-US" dirty="0" smtClean="0">
                <a:latin typeface="Adobe 繁黑體 Std B" pitchFamily="34" charset="-120"/>
                <a:ea typeface="Adobe 繁黑體 Std B" pitchFamily="34" charset="-120"/>
              </a:rPr>
              <a:t>                未完成者請至學術倫理網站測驗</a:t>
            </a:r>
            <a:endParaRPr lang="en-US" altLang="zh-TW" dirty="0" smtClean="0">
              <a:latin typeface="Adobe 繁黑體 Std B" pitchFamily="34" charset="-120"/>
              <a:ea typeface="Adobe 繁黑體 Std B" pitchFamily="34" charset="-120"/>
            </a:endParaRPr>
          </a:p>
          <a:p>
            <a:r>
              <a:rPr lang="zh-TW" altLang="en-US" dirty="0" smtClean="0"/>
              <a:t>                 </a:t>
            </a:r>
            <a:r>
              <a:rPr lang="en-US" altLang="zh-TW" dirty="0" smtClean="0">
                <a:hlinkClick r:id="rId2"/>
              </a:rPr>
              <a:t>https</a:t>
            </a:r>
            <a:r>
              <a:rPr lang="en-US" altLang="zh-TW" dirty="0">
                <a:hlinkClick r:id="rId2"/>
              </a:rPr>
              <a:t>://ethics.nctu.edu.tw</a:t>
            </a:r>
            <a:r>
              <a:rPr lang="en-US" altLang="zh-TW" dirty="0" smtClean="0">
                <a:hlinkClick r:id="rId2"/>
              </a:rPr>
              <a:t>/</a:t>
            </a:r>
            <a:endParaRPr lang="en-US" altLang="zh-TW" dirty="0" smtClean="0"/>
          </a:p>
          <a:p>
            <a:r>
              <a:rPr lang="zh-TW" altLang="en-US" dirty="0"/>
              <a:t> </a:t>
            </a:r>
            <a:r>
              <a:rPr lang="zh-TW" altLang="en-US" dirty="0" smtClean="0"/>
              <a:t>                </a:t>
            </a:r>
            <a:r>
              <a:rPr lang="zh-TW" altLang="en-US" dirty="0">
                <a:latin typeface="Adobe 繁黑體 Std B" pitchFamily="34" charset="-120"/>
                <a:ea typeface="Adobe 繁黑體 Std B" pitchFamily="34" charset="-120"/>
              </a:rPr>
              <a:t>完成後將證明下載</a:t>
            </a:r>
            <a:r>
              <a:rPr lang="zh-TW" altLang="en-US" dirty="0" smtClean="0">
                <a:latin typeface="Adobe 繁黑體 Std B" pitchFamily="34" charset="-120"/>
                <a:ea typeface="Adobe 繁黑體 Std B" pitchFamily="34" charset="-120"/>
              </a:rPr>
              <a:t>留存</a:t>
            </a:r>
            <a:endParaRPr lang="en-US" altLang="zh-TW" sz="1600" dirty="0" smtClean="0">
              <a:latin typeface="Adobe 繁黑體 Std B" pitchFamily="34" charset="-120"/>
              <a:ea typeface="Adobe 繁黑體 Std B" pitchFamily="34" charset="-120"/>
            </a:endParaRPr>
          </a:p>
          <a:p>
            <a:r>
              <a:rPr lang="zh-TW" altLang="en-US" sz="1600" dirty="0">
                <a:latin typeface="Adobe 繁黑體 Std B" pitchFamily="34" charset="-120"/>
                <a:ea typeface="Adobe 繁黑體 Std B" pitchFamily="34" charset="-120"/>
              </a:rPr>
              <a:t> </a:t>
            </a:r>
            <a:r>
              <a:rPr lang="zh-TW" altLang="en-US" sz="1600" dirty="0" smtClean="0">
                <a:latin typeface="Adobe 繁黑體 Std B" pitchFamily="34" charset="-120"/>
                <a:ea typeface="Adobe 繁黑體 Std B" pitchFamily="34" charset="-120"/>
              </a:rPr>
              <a:t>             </a:t>
            </a:r>
            <a:r>
              <a:rPr lang="en-US" altLang="zh-TW" sz="1400" dirty="0" smtClean="0">
                <a:latin typeface="Adobe 繁黑體 Std B" pitchFamily="34" charset="-120"/>
                <a:ea typeface="Adobe 繁黑體 Std B" pitchFamily="34" charset="-120"/>
              </a:rPr>
              <a:t>107</a:t>
            </a:r>
            <a:r>
              <a:rPr lang="zh-TW" altLang="en-US" sz="1400" dirty="0" smtClean="0">
                <a:latin typeface="Adobe 繁黑體 Std B" pitchFamily="34" charset="-120"/>
                <a:ea typeface="Adobe 繁黑體 Std B" pitchFamily="34" charset="-120"/>
              </a:rPr>
              <a:t>學年度後入學者另須完成</a:t>
            </a:r>
            <a:r>
              <a:rPr lang="en-US" altLang="zh-TW" sz="1400" dirty="0" smtClean="0">
                <a:latin typeface="Adobe 繁黑體 Std B" pitchFamily="34" charset="-120"/>
                <a:ea typeface="Adobe 繁黑體 Std B" pitchFamily="34" charset="-120"/>
              </a:rPr>
              <a:t>『</a:t>
            </a:r>
            <a:r>
              <a:rPr lang="zh-TW" altLang="en-US" sz="1400" dirty="0"/>
              <a:t>性別平等教育線上訓練課程</a:t>
            </a:r>
            <a:r>
              <a:rPr lang="en-US" altLang="zh-TW" sz="1400" dirty="0" smtClean="0">
                <a:latin typeface="Adobe 繁黑體 Std B" pitchFamily="34" charset="-120"/>
                <a:ea typeface="Adobe 繁黑體 Std B" pitchFamily="34" charset="-120"/>
              </a:rPr>
              <a:t>』</a:t>
            </a:r>
            <a:endParaRPr lang="zh-TW" altLang="en-US" sz="1400" dirty="0">
              <a:latin typeface="Adobe 繁黑體 Std B" pitchFamily="34" charset="-120"/>
              <a:ea typeface="Adobe 繁黑體 Std B" pitchFamily="34" charset="-120"/>
            </a:endParaRPr>
          </a:p>
        </p:txBody>
      </p:sp>
      <p:sp>
        <p:nvSpPr>
          <p:cNvPr id="6" name="矩形 5"/>
          <p:cNvSpPr/>
          <p:nvPr/>
        </p:nvSpPr>
        <p:spPr>
          <a:xfrm>
            <a:off x="558745" y="3059832"/>
            <a:ext cx="5214889" cy="369332"/>
          </a:xfrm>
          <a:prstGeom prst="rect">
            <a:avLst/>
          </a:prstGeom>
        </p:spPr>
        <p:txBody>
          <a:bodyPr wrap="none">
            <a:spAutoFit/>
          </a:bodyPr>
          <a:lstStyle/>
          <a:p>
            <a:r>
              <a:rPr lang="zh-TW" altLang="en-US" dirty="0" smtClean="0">
                <a:solidFill>
                  <a:srgbClr val="FF0000"/>
                </a:solidFill>
                <a:latin typeface="Adobe 繁黑體 Std B" pitchFamily="34" charset="-120"/>
                <a:ea typeface="Adobe 繁黑體 Std B" pitchFamily="34" charset="-120"/>
              </a:rPr>
              <a:t>步驟四 </a:t>
            </a:r>
            <a:r>
              <a:rPr lang="en-US" altLang="zh-TW" dirty="0" smtClean="0">
                <a:solidFill>
                  <a:srgbClr val="FF0000"/>
                </a:solidFill>
                <a:latin typeface="Adobe 繁黑體 Std B" pitchFamily="34" charset="-120"/>
                <a:ea typeface="Adobe 繁黑體 Std B" pitchFamily="34" charset="-120"/>
              </a:rPr>
              <a:t>:</a:t>
            </a:r>
            <a:r>
              <a:rPr lang="zh-TW" altLang="en-US" dirty="0" smtClean="0">
                <a:solidFill>
                  <a:srgbClr val="FF0000"/>
                </a:solidFill>
                <a:latin typeface="Adobe 繁黑體 Std B" pitchFamily="34" charset="-120"/>
                <a:ea typeface="Adobe 繁黑體 Std B" pitchFamily="34" charset="-120"/>
              </a:rPr>
              <a:t> </a:t>
            </a:r>
            <a:r>
              <a:rPr lang="zh-TW" altLang="en-US" dirty="0" smtClean="0">
                <a:latin typeface="Adobe 繁黑體 Std B" pitchFamily="34" charset="-120"/>
                <a:ea typeface="Adobe 繁黑體 Std B" pitchFamily="34" charset="-120"/>
              </a:rPr>
              <a:t>向指導老師確認口試委員名單、及召集人</a:t>
            </a:r>
            <a:endParaRPr lang="zh-TW" altLang="en-US" dirty="0"/>
          </a:p>
        </p:txBody>
      </p:sp>
      <p:sp>
        <p:nvSpPr>
          <p:cNvPr id="7" name="矩形 6"/>
          <p:cNvSpPr/>
          <p:nvPr/>
        </p:nvSpPr>
        <p:spPr>
          <a:xfrm>
            <a:off x="572796" y="3667254"/>
            <a:ext cx="5652509" cy="1200329"/>
          </a:xfrm>
          <a:prstGeom prst="rect">
            <a:avLst/>
          </a:prstGeom>
        </p:spPr>
        <p:txBody>
          <a:bodyPr wrap="none">
            <a:spAutoFit/>
          </a:bodyPr>
          <a:lstStyle/>
          <a:p>
            <a:r>
              <a:rPr lang="zh-TW" altLang="en-US" dirty="0" smtClean="0">
                <a:solidFill>
                  <a:srgbClr val="FF0000"/>
                </a:solidFill>
                <a:latin typeface="Adobe 繁黑體 Std B" pitchFamily="34" charset="-120"/>
                <a:ea typeface="Adobe 繁黑體 Std B" pitchFamily="34" charset="-120"/>
              </a:rPr>
              <a:t>步驟五 </a:t>
            </a:r>
            <a:r>
              <a:rPr lang="en-US" altLang="zh-TW" dirty="0" smtClean="0">
                <a:solidFill>
                  <a:srgbClr val="FF0000"/>
                </a:solidFill>
                <a:latin typeface="Adobe 繁黑體 Std B" pitchFamily="34" charset="-120"/>
                <a:ea typeface="Adobe 繁黑體 Std B" pitchFamily="34" charset="-120"/>
              </a:rPr>
              <a:t>:</a:t>
            </a:r>
            <a:r>
              <a:rPr lang="zh-TW" altLang="en-US" dirty="0" smtClean="0">
                <a:solidFill>
                  <a:srgbClr val="FF0000"/>
                </a:solidFill>
                <a:latin typeface="Adobe 繁黑體 Std B" pitchFamily="34" charset="-120"/>
                <a:ea typeface="Adobe 繁黑體 Std B" pitchFamily="34" charset="-120"/>
              </a:rPr>
              <a:t> </a:t>
            </a:r>
            <a:r>
              <a:rPr lang="zh-TW" altLang="en-US" dirty="0" smtClean="0">
                <a:latin typeface="Adobe 繁黑體 Std B" pitchFamily="34" charset="-120"/>
                <a:ea typeface="Adobe 繁黑體 Std B" pitchFamily="34" charset="-120"/>
              </a:rPr>
              <a:t>發信給所長報告口試委員、擬推薦召集人名單</a:t>
            </a:r>
            <a:endParaRPr lang="en-US" altLang="zh-TW" dirty="0" smtClean="0">
              <a:latin typeface="Adobe 繁黑體 Std B" pitchFamily="34" charset="-120"/>
              <a:ea typeface="Adobe 繁黑體 Std B" pitchFamily="34" charset="-120"/>
            </a:endParaRPr>
          </a:p>
          <a:p>
            <a:r>
              <a:rPr lang="zh-TW" altLang="en-US" dirty="0">
                <a:latin typeface="Adobe 繁黑體 Std B" pitchFamily="34" charset="-120"/>
                <a:ea typeface="Adobe 繁黑體 Std B" pitchFamily="34" charset="-120"/>
              </a:rPr>
              <a:t> </a:t>
            </a:r>
            <a:r>
              <a:rPr lang="zh-TW" altLang="en-US" dirty="0" smtClean="0">
                <a:latin typeface="Adobe 繁黑體 Std B" pitchFamily="34" charset="-120"/>
                <a:ea typeface="Adobe 繁黑體 Std B" pitchFamily="34" charset="-120"/>
              </a:rPr>
              <a:t>               指導老師與所長為同一人則不用發信</a:t>
            </a:r>
            <a:endParaRPr lang="en-US" altLang="zh-TW" dirty="0" smtClean="0">
              <a:latin typeface="Adobe 繁黑體 Std B" pitchFamily="34" charset="-120"/>
              <a:ea typeface="Adobe 繁黑體 Std B" pitchFamily="34" charset="-120"/>
            </a:endParaRPr>
          </a:p>
          <a:p>
            <a:r>
              <a:rPr lang="zh-TW" altLang="en-US" dirty="0">
                <a:latin typeface="Adobe 繁黑體 Std B" pitchFamily="34" charset="-120"/>
                <a:ea typeface="Adobe 繁黑體 Std B" pitchFamily="34" charset="-120"/>
              </a:rPr>
              <a:t> </a:t>
            </a:r>
            <a:r>
              <a:rPr lang="zh-TW" altLang="en-US" dirty="0" smtClean="0">
                <a:latin typeface="Adobe 繁黑體 Std B" pitchFamily="34" charset="-120"/>
                <a:ea typeface="Adobe 繁黑體 Std B" pitchFamily="34" charset="-120"/>
              </a:rPr>
              <a:t>               所長 </a:t>
            </a:r>
            <a:r>
              <a:rPr lang="en-US" altLang="zh-TW" dirty="0" smtClean="0">
                <a:latin typeface="Adobe 繁黑體 Std B" pitchFamily="34" charset="-120"/>
                <a:ea typeface="Adobe 繁黑體 Std B" pitchFamily="34" charset="-120"/>
              </a:rPr>
              <a:t>:</a:t>
            </a:r>
            <a:r>
              <a:rPr lang="zh-TW" altLang="en-US" dirty="0" smtClean="0">
                <a:latin typeface="Adobe 繁黑體 Std B" pitchFamily="34" charset="-120"/>
                <a:ea typeface="Adobe 繁黑體 Std B" pitchFamily="34" charset="-120"/>
              </a:rPr>
              <a:t> 陳鋕雄老師 </a:t>
            </a:r>
            <a:r>
              <a:rPr lang="en-US" altLang="zh-TW" dirty="0" smtClean="0">
                <a:latin typeface="Adobe 繁黑體 Std B" pitchFamily="34" charset="-120"/>
                <a:ea typeface="Adobe 繁黑體 Std B" pitchFamily="34" charset="-120"/>
                <a:hlinkClick r:id="rId3"/>
              </a:rPr>
              <a:t>cch5918@g2.nctu.edu.tw</a:t>
            </a:r>
            <a:endParaRPr lang="en-US" altLang="zh-TW" dirty="0">
              <a:latin typeface="Adobe 繁黑體 Std B" pitchFamily="34" charset="-120"/>
              <a:ea typeface="Adobe 繁黑體 Std B" pitchFamily="34" charset="-120"/>
            </a:endParaRPr>
          </a:p>
          <a:p>
            <a:r>
              <a:rPr lang="zh-TW" altLang="en-US" dirty="0" smtClean="0">
                <a:latin typeface="Adobe 繁黑體 Std B" pitchFamily="34" charset="-120"/>
                <a:ea typeface="Adobe 繁黑體 Std B" pitchFamily="34" charset="-120"/>
              </a:rPr>
              <a:t>範例 </a:t>
            </a:r>
            <a:r>
              <a:rPr lang="en-US" altLang="zh-TW" dirty="0" smtClean="0">
                <a:latin typeface="Adobe 繁黑體 Std B" pitchFamily="34" charset="-120"/>
                <a:ea typeface="Adobe 繁黑體 Std B" pitchFamily="34" charset="-120"/>
              </a:rPr>
              <a:t>:</a:t>
            </a:r>
            <a:r>
              <a:rPr lang="zh-TW" altLang="en-US" dirty="0" smtClean="0">
                <a:latin typeface="Adobe 繁黑體 Std B" pitchFamily="34" charset="-120"/>
                <a:ea typeface="Adobe 繁黑體 Std B" pitchFamily="34" charset="-120"/>
              </a:rPr>
              <a:t> 見下一頁</a:t>
            </a:r>
            <a:endParaRPr lang="en-US" altLang="zh-TW" dirty="0" smtClean="0">
              <a:latin typeface="Adobe 繁黑體 Std B" pitchFamily="34" charset="-120"/>
              <a:ea typeface="Adobe 繁黑體 Std B" pitchFamily="34" charset="-120"/>
            </a:endParaRPr>
          </a:p>
        </p:txBody>
      </p:sp>
      <p:sp>
        <p:nvSpPr>
          <p:cNvPr id="8" name="矩形 7"/>
          <p:cNvSpPr/>
          <p:nvPr/>
        </p:nvSpPr>
        <p:spPr>
          <a:xfrm>
            <a:off x="533826" y="5188714"/>
            <a:ext cx="4984057" cy="646331"/>
          </a:xfrm>
          <a:prstGeom prst="rect">
            <a:avLst/>
          </a:prstGeom>
        </p:spPr>
        <p:txBody>
          <a:bodyPr wrap="none">
            <a:spAutoFit/>
          </a:bodyPr>
          <a:lstStyle/>
          <a:p>
            <a:r>
              <a:rPr lang="zh-TW" altLang="en-US" dirty="0" smtClean="0">
                <a:solidFill>
                  <a:srgbClr val="FF0000"/>
                </a:solidFill>
                <a:latin typeface="Adobe 繁黑體 Std B" pitchFamily="34" charset="-120"/>
                <a:ea typeface="Adobe 繁黑體 Std B" pitchFamily="34" charset="-120"/>
              </a:rPr>
              <a:t>步驟六 </a:t>
            </a:r>
            <a:r>
              <a:rPr lang="en-US" altLang="zh-TW" dirty="0" smtClean="0">
                <a:solidFill>
                  <a:srgbClr val="FF0000"/>
                </a:solidFill>
                <a:latin typeface="Adobe 繁黑體 Std B" pitchFamily="34" charset="-120"/>
                <a:ea typeface="Adobe 繁黑體 Std B" pitchFamily="34" charset="-120"/>
              </a:rPr>
              <a:t>:</a:t>
            </a:r>
            <a:r>
              <a:rPr lang="zh-TW" altLang="en-US" dirty="0" smtClean="0">
                <a:solidFill>
                  <a:srgbClr val="FF0000"/>
                </a:solidFill>
                <a:latin typeface="Adobe 繁黑體 Std B" pitchFamily="34" charset="-120"/>
                <a:ea typeface="Adobe 繁黑體 Std B" pitchFamily="34" charset="-120"/>
              </a:rPr>
              <a:t> </a:t>
            </a:r>
            <a:r>
              <a:rPr lang="zh-TW" altLang="en-US" dirty="0" smtClean="0">
                <a:latin typeface="Adobe 繁黑體 Std B" pitchFamily="34" charset="-120"/>
                <a:ea typeface="Adobe 繁黑體 Std B" pitchFamily="34" charset="-120"/>
              </a:rPr>
              <a:t>邀請口試委員擔任，並確認口試時間，</a:t>
            </a:r>
            <a:endParaRPr lang="en-US" altLang="zh-TW" dirty="0" smtClean="0">
              <a:latin typeface="Adobe 繁黑體 Std B" pitchFamily="34" charset="-120"/>
              <a:ea typeface="Adobe 繁黑體 Std B" pitchFamily="34" charset="-120"/>
            </a:endParaRPr>
          </a:p>
          <a:p>
            <a:r>
              <a:rPr lang="zh-TW" altLang="en-US" dirty="0">
                <a:latin typeface="Adobe 繁黑體 Std B" pitchFamily="34" charset="-120"/>
                <a:ea typeface="Adobe 繁黑體 Std B" pitchFamily="34" charset="-120"/>
              </a:rPr>
              <a:t> </a:t>
            </a:r>
            <a:r>
              <a:rPr lang="zh-TW" altLang="en-US" dirty="0" smtClean="0">
                <a:latin typeface="Adobe 繁黑體 Std B" pitchFamily="34" charset="-120"/>
                <a:ea typeface="Adobe 繁黑體 Std B" pitchFamily="34" charset="-120"/>
              </a:rPr>
              <a:t>                取得口委當天聯絡方式。</a:t>
            </a:r>
            <a:endParaRPr lang="zh-TW" altLang="en-US" dirty="0"/>
          </a:p>
        </p:txBody>
      </p:sp>
      <p:sp>
        <p:nvSpPr>
          <p:cNvPr id="9" name="矩形 8"/>
          <p:cNvSpPr/>
          <p:nvPr/>
        </p:nvSpPr>
        <p:spPr>
          <a:xfrm>
            <a:off x="523761" y="6012160"/>
            <a:ext cx="6152646" cy="2769989"/>
          </a:xfrm>
          <a:prstGeom prst="rect">
            <a:avLst/>
          </a:prstGeom>
        </p:spPr>
        <p:txBody>
          <a:bodyPr wrap="none">
            <a:spAutoFit/>
          </a:bodyPr>
          <a:lstStyle/>
          <a:p>
            <a:r>
              <a:rPr lang="zh-TW" altLang="en-US" dirty="0" smtClean="0">
                <a:solidFill>
                  <a:srgbClr val="FF0000"/>
                </a:solidFill>
                <a:latin typeface="Adobe 繁黑體 Std B" pitchFamily="34" charset="-120"/>
                <a:ea typeface="Adobe 繁黑體 Std B" pitchFamily="34" charset="-120"/>
              </a:rPr>
              <a:t>步驟七 </a:t>
            </a:r>
            <a:r>
              <a:rPr lang="en-US" altLang="zh-TW" dirty="0" smtClean="0">
                <a:solidFill>
                  <a:srgbClr val="FF0000"/>
                </a:solidFill>
                <a:latin typeface="Adobe 繁黑體 Std B" pitchFamily="34" charset="-120"/>
                <a:ea typeface="Adobe 繁黑體 Std B" pitchFamily="34" charset="-120"/>
              </a:rPr>
              <a:t>:</a:t>
            </a:r>
            <a:r>
              <a:rPr lang="zh-TW" altLang="en-US" dirty="0" smtClean="0">
                <a:solidFill>
                  <a:srgbClr val="FF0000"/>
                </a:solidFill>
                <a:latin typeface="Adobe 繁黑體 Std B" pitchFamily="34" charset="-120"/>
                <a:ea typeface="Adobe 繁黑體 Std B" pitchFamily="34" charset="-120"/>
              </a:rPr>
              <a:t> </a:t>
            </a:r>
            <a:r>
              <a:rPr lang="zh-TW" altLang="en-US" dirty="0" smtClean="0">
                <a:latin typeface="Adobe 繁黑體 Std B" pitchFamily="34" charset="-120"/>
                <a:ea typeface="Adobe 繁黑體 Std B" pitchFamily="34" charset="-120"/>
              </a:rPr>
              <a:t>填寫口試申請書、口試委員一覽表</a:t>
            </a:r>
            <a:endParaRPr lang="en-US" altLang="zh-TW" dirty="0" smtClean="0">
              <a:latin typeface="Adobe 繁黑體 Std B" pitchFamily="34" charset="-120"/>
              <a:ea typeface="Adobe 繁黑體 Std B" pitchFamily="34" charset="-120"/>
            </a:endParaRPr>
          </a:p>
          <a:p>
            <a:r>
              <a:rPr lang="zh-TW" altLang="en-US" dirty="0">
                <a:latin typeface="Adobe 繁黑體 Std B" pitchFamily="34" charset="-120"/>
                <a:ea typeface="Adobe 繁黑體 Std B" pitchFamily="34" charset="-120"/>
              </a:rPr>
              <a:t> </a:t>
            </a:r>
            <a:r>
              <a:rPr lang="zh-TW" altLang="en-US" dirty="0" smtClean="0">
                <a:latin typeface="Adobe 繁黑體 Std B" pitchFamily="34" charset="-120"/>
                <a:ea typeface="Adobe 繁黑體 Std B" pitchFamily="34" charset="-120"/>
              </a:rPr>
              <a:t>               、校外口試委員回函</a:t>
            </a:r>
            <a:r>
              <a:rPr lang="en-US" altLang="zh-TW" dirty="0" smtClean="0">
                <a:latin typeface="Adobe 繁黑體 Std B" pitchFamily="34" charset="-120"/>
                <a:ea typeface="Adobe 繁黑體 Std B" pitchFamily="34" charset="-120"/>
              </a:rPr>
              <a:t>(</a:t>
            </a:r>
            <a:r>
              <a:rPr lang="zh-TW" altLang="en-US" dirty="0" smtClean="0">
                <a:latin typeface="Adobe 繁黑體 Std B" pitchFamily="34" charset="-120"/>
                <a:ea typeface="Adobe 繁黑體 Std B" pitchFamily="34" charset="-120"/>
              </a:rPr>
              <a:t>先向所辦確認是否需填寫，</a:t>
            </a:r>
            <a:endParaRPr lang="en-US" altLang="zh-TW" dirty="0" smtClean="0">
              <a:latin typeface="Adobe 繁黑體 Std B" pitchFamily="34" charset="-120"/>
              <a:ea typeface="Adobe 繁黑體 Std B" pitchFamily="34" charset="-120"/>
            </a:endParaRPr>
          </a:p>
          <a:p>
            <a:r>
              <a:rPr lang="zh-TW" altLang="en-US" dirty="0">
                <a:latin typeface="Adobe 繁黑體 Std B" pitchFamily="34" charset="-120"/>
                <a:ea typeface="Adobe 繁黑體 Std B" pitchFamily="34" charset="-120"/>
              </a:rPr>
              <a:t> </a:t>
            </a:r>
            <a:r>
              <a:rPr lang="zh-TW" altLang="en-US" dirty="0" smtClean="0">
                <a:latin typeface="Adobe 繁黑體 Std B" pitchFamily="34" charset="-120"/>
                <a:ea typeface="Adobe 繁黑體 Std B" pitchFamily="34" charset="-120"/>
              </a:rPr>
              <a:t>               部分校外口委已經有資料</a:t>
            </a:r>
            <a:r>
              <a:rPr lang="en-US" altLang="zh-TW" dirty="0" smtClean="0">
                <a:latin typeface="Adobe 繁黑體 Std B" pitchFamily="34" charset="-120"/>
                <a:ea typeface="Adobe 繁黑體 Std B" pitchFamily="34" charset="-120"/>
              </a:rPr>
              <a:t>)</a:t>
            </a:r>
          </a:p>
          <a:p>
            <a:r>
              <a:rPr lang="zh-TW" altLang="en-US" dirty="0">
                <a:latin typeface="Adobe 繁黑體 Std B" pitchFamily="34" charset="-120"/>
                <a:ea typeface="Adobe 繁黑體 Std B" pitchFamily="34" charset="-120"/>
              </a:rPr>
              <a:t> </a:t>
            </a:r>
            <a:r>
              <a:rPr lang="zh-TW" altLang="en-US" dirty="0" smtClean="0">
                <a:latin typeface="Adobe 繁黑體 Std B" pitchFamily="34" charset="-120"/>
                <a:ea typeface="Adobe 繁黑體 Std B" pitchFamily="34" charset="-120"/>
              </a:rPr>
              <a:t>               </a:t>
            </a:r>
            <a:r>
              <a:rPr lang="zh-TW" altLang="en-US" dirty="0">
                <a:latin typeface="Adobe 繁黑體 Std B" pitchFamily="34" charset="-120"/>
                <a:ea typeface="Adobe 繁黑體 Std B" pitchFamily="34" charset="-120"/>
              </a:rPr>
              <a:t>並寄給珮瑜</a:t>
            </a:r>
            <a:r>
              <a:rPr lang="en-US" altLang="zh-TW" dirty="0" smtClean="0">
                <a:latin typeface="Adobe 繁黑體 Std B" pitchFamily="34" charset="-120"/>
                <a:ea typeface="Adobe 繁黑體 Std B" pitchFamily="34" charset="-120"/>
                <a:hlinkClick r:id="rId4"/>
              </a:rPr>
              <a:t>peiyu@g2.nctu.edu.tw</a:t>
            </a:r>
            <a:endParaRPr lang="en-US" altLang="zh-TW" dirty="0" smtClean="0">
              <a:latin typeface="Adobe 繁黑體 Std B" pitchFamily="34" charset="-120"/>
              <a:ea typeface="Adobe 繁黑體 Std B" pitchFamily="34" charset="-120"/>
            </a:endParaRPr>
          </a:p>
          <a:p>
            <a:r>
              <a:rPr lang="zh-TW" altLang="en-US" dirty="0">
                <a:latin typeface="Adobe 繁黑體 Std B" pitchFamily="34" charset="-120"/>
                <a:ea typeface="Adobe 繁黑體 Std B" pitchFamily="34" charset="-120"/>
              </a:rPr>
              <a:t> </a:t>
            </a:r>
            <a:r>
              <a:rPr lang="zh-TW" altLang="en-US" dirty="0" smtClean="0">
                <a:latin typeface="Adobe 繁黑體 Std B" pitchFamily="34" charset="-120"/>
                <a:ea typeface="Adobe 繁黑體 Std B" pitchFamily="34" charset="-120"/>
              </a:rPr>
              <a:t>               </a:t>
            </a:r>
            <a:r>
              <a:rPr lang="en-US" altLang="zh-TW" dirty="0" smtClean="0">
                <a:latin typeface="Adobe 繁黑體 Std B" pitchFamily="34" charset="-120"/>
                <a:ea typeface="Adobe 繁黑體 Std B" pitchFamily="34" charset="-120"/>
              </a:rPr>
              <a:t>&lt;&lt;&lt;</a:t>
            </a:r>
            <a:r>
              <a:rPr lang="zh-TW" altLang="en-US" dirty="0" smtClean="0">
                <a:latin typeface="Adobe 繁黑體 Std B" pitchFamily="34" charset="-120"/>
                <a:ea typeface="Adobe 繁黑體 Std B" pitchFamily="34" charset="-120"/>
              </a:rPr>
              <a:t>口試</a:t>
            </a:r>
            <a:r>
              <a:rPr lang="zh-TW" altLang="en-US" dirty="0" smtClean="0">
                <a:latin typeface="Adobe 繁黑體 Std B" pitchFamily="34" charset="-120"/>
                <a:ea typeface="Adobe 繁黑體 Std B" pitchFamily="34" charset="-120"/>
              </a:rPr>
              <a:t>申請表、口委一覽表</a:t>
            </a:r>
            <a:r>
              <a:rPr lang="en-US" altLang="zh-TW" dirty="0" smtClean="0">
                <a:latin typeface="Adobe 繁黑體 Std B" pitchFamily="34" charset="-120"/>
                <a:ea typeface="Adobe 繁黑體 Std B" pitchFamily="34" charset="-120"/>
              </a:rPr>
              <a:t>&gt;&gt;&gt;</a:t>
            </a:r>
            <a:endParaRPr lang="en-US" altLang="zh-TW" dirty="0" smtClean="0">
              <a:latin typeface="Adobe 繁黑體 Std B" pitchFamily="34" charset="-120"/>
              <a:ea typeface="Adobe 繁黑體 Std B" pitchFamily="34" charset="-120"/>
            </a:endParaRPr>
          </a:p>
          <a:p>
            <a:r>
              <a:rPr lang="zh-TW" altLang="en-US" sz="1200" dirty="0">
                <a:solidFill>
                  <a:srgbClr val="FF0000"/>
                </a:solidFill>
                <a:latin typeface="Adobe 繁黑體 Std B" pitchFamily="34" charset="-120"/>
                <a:ea typeface="Adobe 繁黑體 Std B" pitchFamily="34" charset="-120"/>
              </a:rPr>
              <a:t> </a:t>
            </a:r>
            <a:r>
              <a:rPr lang="zh-TW" altLang="en-US" sz="1200" dirty="0" smtClean="0">
                <a:solidFill>
                  <a:srgbClr val="FF0000"/>
                </a:solidFill>
                <a:latin typeface="Adobe 繁黑體 Std B" pitchFamily="34" charset="-120"/>
                <a:ea typeface="Adobe 繁黑體 Std B" pitchFamily="34" charset="-120"/>
              </a:rPr>
              <a:t>                      科法學院網站</a:t>
            </a:r>
            <a:r>
              <a:rPr lang="en-US" altLang="zh-TW" sz="1200" dirty="0" smtClean="0">
                <a:solidFill>
                  <a:srgbClr val="FF0000"/>
                </a:solidFill>
                <a:latin typeface="Adobe 繁黑體 Std B" pitchFamily="34" charset="-120"/>
                <a:ea typeface="Adobe 繁黑體 Std B" pitchFamily="34" charset="-120"/>
              </a:rPr>
              <a:t>/</a:t>
            </a:r>
            <a:r>
              <a:rPr lang="zh-TW" altLang="en-US" sz="1200" dirty="0" smtClean="0">
                <a:solidFill>
                  <a:srgbClr val="FF0000"/>
                </a:solidFill>
                <a:latin typeface="Adobe 繁黑體 Std B" pitchFamily="34" charset="-120"/>
                <a:ea typeface="Adobe 繁黑體 Std B" pitchFamily="34" charset="-120"/>
              </a:rPr>
              <a:t>學業與課程</a:t>
            </a:r>
            <a:r>
              <a:rPr lang="en-US" altLang="zh-TW" sz="1200" dirty="0" smtClean="0">
                <a:solidFill>
                  <a:srgbClr val="FF0000"/>
                </a:solidFill>
                <a:latin typeface="Adobe 繁黑體 Std B" pitchFamily="34" charset="-120"/>
                <a:ea typeface="Adobe 繁黑體 Std B" pitchFamily="34" charset="-120"/>
              </a:rPr>
              <a:t>/</a:t>
            </a:r>
            <a:r>
              <a:rPr lang="zh-TW" altLang="en-US" sz="1200" dirty="0" smtClean="0">
                <a:solidFill>
                  <a:srgbClr val="FF0000"/>
                </a:solidFill>
                <a:latin typeface="Adobe 繁黑體 Std B" pitchFamily="34" charset="-120"/>
                <a:ea typeface="Adobe 繁黑體 Std B" pitchFamily="34" charset="-120"/>
              </a:rPr>
              <a:t>表格下載</a:t>
            </a:r>
            <a:r>
              <a:rPr lang="en-US" altLang="zh-TW" sz="1200" dirty="0" smtClean="0">
                <a:solidFill>
                  <a:srgbClr val="FF0000"/>
                </a:solidFill>
                <a:latin typeface="Adobe 繁黑體 Std B" pitchFamily="34" charset="-120"/>
                <a:ea typeface="Adobe 繁黑體 Std B" pitchFamily="34" charset="-120"/>
              </a:rPr>
              <a:t>/</a:t>
            </a:r>
            <a:r>
              <a:rPr lang="zh-TW" altLang="en-US" sz="1200" dirty="0" smtClean="0">
                <a:solidFill>
                  <a:srgbClr val="FF0000"/>
                </a:solidFill>
                <a:latin typeface="Adobe 繁黑體 Std B" pitchFamily="34" charset="-120"/>
                <a:ea typeface="Adobe 繁黑體 Std B" pitchFamily="34" charset="-120"/>
              </a:rPr>
              <a:t>畢業生</a:t>
            </a:r>
            <a:r>
              <a:rPr lang="en-US" altLang="zh-TW" sz="1200" dirty="0" smtClean="0">
                <a:solidFill>
                  <a:srgbClr val="FF0000"/>
                </a:solidFill>
                <a:latin typeface="Adobe 繁黑體 Std B" pitchFamily="34" charset="-120"/>
                <a:ea typeface="Adobe 繁黑體 Std B" pitchFamily="34" charset="-120"/>
              </a:rPr>
              <a:t>/</a:t>
            </a:r>
            <a:endParaRPr lang="en-US" altLang="zh-TW" sz="1200" dirty="0" smtClean="0">
              <a:solidFill>
                <a:srgbClr val="FF0000"/>
              </a:solidFill>
              <a:latin typeface="Adobe 繁黑體 Std B" pitchFamily="34" charset="-120"/>
              <a:ea typeface="Adobe 繁黑體 Std B" pitchFamily="34" charset="-120"/>
            </a:endParaRPr>
          </a:p>
          <a:p>
            <a:r>
              <a:rPr lang="zh-TW" altLang="en-US" dirty="0">
                <a:latin typeface="Adobe 繁黑體 Std B" pitchFamily="34" charset="-120"/>
                <a:ea typeface="Adobe 繁黑體 Std B" pitchFamily="34" charset="-120"/>
              </a:rPr>
              <a:t> </a:t>
            </a:r>
            <a:r>
              <a:rPr lang="zh-TW" altLang="en-US" dirty="0" smtClean="0">
                <a:latin typeface="Adobe 繁黑體 Std B" pitchFamily="34" charset="-120"/>
                <a:ea typeface="Adobe 繁黑體 Std B" pitchFamily="34" charset="-120"/>
              </a:rPr>
              <a:t>               </a:t>
            </a:r>
            <a:endParaRPr lang="en-US" altLang="zh-TW" dirty="0">
              <a:latin typeface="Adobe 繁黑體 Std B" pitchFamily="34" charset="-120"/>
              <a:ea typeface="Adobe 繁黑體 Std B" pitchFamily="34" charset="-120"/>
            </a:endParaRPr>
          </a:p>
          <a:p>
            <a:r>
              <a:rPr lang="zh-TW" altLang="en-US" dirty="0" smtClean="0">
                <a:solidFill>
                  <a:srgbClr val="FF0000"/>
                </a:solidFill>
                <a:latin typeface="Adobe 繁黑體 Std B" pitchFamily="34" charset="-120"/>
                <a:ea typeface="Adobe 繁黑體 Std B" pitchFamily="34" charset="-120"/>
              </a:rPr>
              <a:t>步驟八 </a:t>
            </a:r>
            <a:r>
              <a:rPr lang="en-US" altLang="zh-TW" dirty="0" smtClean="0">
                <a:solidFill>
                  <a:srgbClr val="FF0000"/>
                </a:solidFill>
                <a:latin typeface="Adobe 繁黑體 Std B" pitchFamily="34" charset="-120"/>
                <a:ea typeface="Adobe 繁黑體 Std B" pitchFamily="34" charset="-120"/>
              </a:rPr>
              <a:t>:</a:t>
            </a:r>
            <a:r>
              <a:rPr lang="en-US" altLang="zh-TW" dirty="0" smtClean="0">
                <a:latin typeface="Adobe 繁黑體 Std B" pitchFamily="34" charset="-120"/>
                <a:ea typeface="Adobe 繁黑體 Std B" pitchFamily="34" charset="-120"/>
              </a:rPr>
              <a:t> </a:t>
            </a:r>
            <a:r>
              <a:rPr lang="zh-TW" altLang="en-US" dirty="0" smtClean="0">
                <a:latin typeface="Adobe 繁黑體 Std B" pitchFamily="34" charset="-120"/>
                <a:ea typeface="Adobe 繁黑體 Std B" pitchFamily="34" charset="-120"/>
              </a:rPr>
              <a:t>口試前兩天，記得再發信提醒口委時間、地點</a:t>
            </a:r>
            <a:endParaRPr lang="en-US" altLang="zh-TW" dirty="0" smtClean="0">
              <a:latin typeface="Adobe 繁黑體 Std B" pitchFamily="34" charset="-120"/>
              <a:ea typeface="Adobe 繁黑體 Std B" pitchFamily="34" charset="-120"/>
            </a:endParaRPr>
          </a:p>
          <a:p>
            <a:r>
              <a:rPr lang="zh-TW" altLang="en-US" dirty="0">
                <a:latin typeface="Adobe 繁黑體 Std B" pitchFamily="34" charset="-120"/>
                <a:ea typeface="Adobe 繁黑體 Std B" pitchFamily="34" charset="-120"/>
              </a:rPr>
              <a:t> </a:t>
            </a:r>
            <a:r>
              <a:rPr lang="zh-TW" altLang="en-US" dirty="0" smtClean="0">
                <a:latin typeface="Adobe 繁黑體 Std B" pitchFamily="34" charset="-120"/>
                <a:ea typeface="Adobe 繁黑體 Std B" pitchFamily="34" charset="-120"/>
              </a:rPr>
              <a:t>                並留給口委您當天的聯絡電話</a:t>
            </a:r>
            <a:endParaRPr lang="en-US" altLang="zh-TW" dirty="0" smtClean="0">
              <a:latin typeface="Adobe 繁黑體 Std B" pitchFamily="34" charset="-120"/>
              <a:ea typeface="Adobe 繁黑體 Std B" pitchFamily="34" charset="-120"/>
            </a:endParaRPr>
          </a:p>
          <a:p>
            <a:endParaRPr lang="zh-TW" altLang="en-US" dirty="0"/>
          </a:p>
        </p:txBody>
      </p:sp>
      <p:sp>
        <p:nvSpPr>
          <p:cNvPr id="10" name="矩形 9"/>
          <p:cNvSpPr/>
          <p:nvPr/>
        </p:nvSpPr>
        <p:spPr>
          <a:xfrm>
            <a:off x="572796" y="611560"/>
            <a:ext cx="3254417" cy="646331"/>
          </a:xfrm>
          <a:prstGeom prst="rect">
            <a:avLst/>
          </a:prstGeom>
        </p:spPr>
        <p:txBody>
          <a:bodyPr wrap="none">
            <a:spAutoFit/>
          </a:bodyPr>
          <a:lstStyle/>
          <a:p>
            <a:r>
              <a:rPr lang="zh-TW" altLang="en-US" dirty="0" smtClean="0">
                <a:solidFill>
                  <a:srgbClr val="FF0000"/>
                </a:solidFill>
                <a:latin typeface="Adobe 繁黑體 Std B" pitchFamily="34" charset="-120"/>
                <a:ea typeface="Adobe 繁黑體 Std B" pitchFamily="34" charset="-120"/>
              </a:rPr>
              <a:t>步驟二 </a:t>
            </a:r>
            <a:r>
              <a:rPr lang="en-US" altLang="zh-TW" dirty="0" smtClean="0">
                <a:solidFill>
                  <a:srgbClr val="FF0000"/>
                </a:solidFill>
                <a:latin typeface="Adobe 繁黑體 Std B" pitchFamily="34" charset="-120"/>
                <a:ea typeface="Adobe 繁黑體 Std B" pitchFamily="34" charset="-120"/>
              </a:rPr>
              <a:t>:</a:t>
            </a:r>
            <a:r>
              <a:rPr lang="zh-TW" altLang="en-US" dirty="0" smtClean="0">
                <a:solidFill>
                  <a:srgbClr val="FF0000"/>
                </a:solidFill>
                <a:latin typeface="Adobe 繁黑體 Std B" pitchFamily="34" charset="-120"/>
                <a:ea typeface="Adobe 繁黑體 Std B" pitchFamily="34" charset="-120"/>
              </a:rPr>
              <a:t> </a:t>
            </a:r>
            <a:r>
              <a:rPr lang="zh-TW" altLang="en-US" dirty="0" smtClean="0">
                <a:solidFill>
                  <a:srgbClr val="000000"/>
                </a:solidFill>
                <a:latin typeface="Adobe 繁黑體 Std B" pitchFamily="34" charset="-120"/>
                <a:ea typeface="Adobe 繁黑體 Std B" pitchFamily="34" charset="-120"/>
              </a:rPr>
              <a:t>請確認完成論文比對</a:t>
            </a:r>
            <a:endParaRPr lang="en-US" altLang="zh-TW" dirty="0" smtClean="0">
              <a:solidFill>
                <a:srgbClr val="000000"/>
              </a:solidFill>
              <a:latin typeface="Adobe 繁黑體 Std B" pitchFamily="34" charset="-120"/>
              <a:ea typeface="Adobe 繁黑體 Std B" pitchFamily="34" charset="-120"/>
            </a:endParaRPr>
          </a:p>
          <a:p>
            <a:r>
              <a:rPr lang="zh-TW" altLang="en-US" dirty="0">
                <a:solidFill>
                  <a:srgbClr val="FF0000"/>
                </a:solidFill>
                <a:latin typeface="Adobe 繁黑體 Std B" pitchFamily="34" charset="-120"/>
                <a:ea typeface="Adobe 繁黑體 Std B" pitchFamily="34" charset="-120"/>
              </a:rPr>
              <a:t> </a:t>
            </a:r>
            <a:r>
              <a:rPr lang="zh-TW" altLang="en-US" dirty="0" smtClean="0">
                <a:solidFill>
                  <a:srgbClr val="FF0000"/>
                </a:solidFill>
                <a:latin typeface="Adobe 繁黑體 Std B" pitchFamily="34" charset="-120"/>
                <a:ea typeface="Adobe 繁黑體 Std B" pitchFamily="34" charset="-120"/>
              </a:rPr>
              <a:t>            </a:t>
            </a:r>
            <a:r>
              <a:rPr lang="en-US" altLang="zh-TW" dirty="0" smtClean="0">
                <a:solidFill>
                  <a:srgbClr val="FF0000"/>
                </a:solidFill>
                <a:latin typeface="Adobe 繁黑體 Std B" pitchFamily="34" charset="-120"/>
                <a:ea typeface="Adobe 繁黑體 Std B" pitchFamily="34" charset="-120"/>
              </a:rPr>
              <a:t>(</a:t>
            </a:r>
            <a:r>
              <a:rPr lang="zh-TW" altLang="en-US" dirty="0" smtClean="0">
                <a:solidFill>
                  <a:srgbClr val="FF0000"/>
                </a:solidFill>
                <a:latin typeface="Adobe 繁黑體 Std B" pitchFamily="34" charset="-120"/>
                <a:ea typeface="Adobe 繁黑體 Std B" pitchFamily="34" charset="-120"/>
              </a:rPr>
              <a:t>請務必參考後面附件</a:t>
            </a:r>
            <a:r>
              <a:rPr lang="en-US" altLang="zh-TW" dirty="0" smtClean="0">
                <a:solidFill>
                  <a:srgbClr val="FF0000"/>
                </a:solidFill>
                <a:latin typeface="Adobe 繁黑體 Std B" pitchFamily="34" charset="-120"/>
                <a:ea typeface="Adobe 繁黑體 Std B" pitchFamily="34" charset="-120"/>
              </a:rPr>
              <a:t>)</a:t>
            </a:r>
            <a:endParaRPr lang="zh-TW" altLang="en-US" dirty="0">
              <a:solidFill>
                <a:srgbClr val="FF0000"/>
              </a:solidFill>
              <a:latin typeface="Adobe 繁黑體 Std B" pitchFamily="34" charset="-120"/>
              <a:ea typeface="Adobe 繁黑體 Std B" pitchFamily="34" charset="-120"/>
            </a:endParaRPr>
          </a:p>
        </p:txBody>
      </p:sp>
    </p:spTree>
    <p:extLst>
      <p:ext uri="{BB962C8B-B14F-4D97-AF65-F5344CB8AC3E}">
        <p14:creationId xmlns:p14="http://schemas.microsoft.com/office/powerpoint/2010/main" val="128455426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202287" y="1106649"/>
            <a:ext cx="6093296" cy="7725192"/>
          </a:xfrm>
          <a:prstGeom prst="rect">
            <a:avLst/>
          </a:prstGeom>
          <a:noFill/>
        </p:spPr>
        <p:txBody>
          <a:bodyPr wrap="square" rtlCol="0">
            <a:spAutoFit/>
          </a:bodyPr>
          <a:lstStyle/>
          <a:p>
            <a:r>
              <a:rPr lang="zh-TW" altLang="en-US" sz="1600" dirty="0">
                <a:latin typeface="Adobe 繁黑體 Std B" pitchFamily="34" charset="-120"/>
                <a:ea typeface="Adobe 繁黑體 Std B" pitchFamily="34" charset="-120"/>
              </a:rPr>
              <a:t>敬愛的所長　○○</a:t>
            </a:r>
            <a:r>
              <a:rPr lang="zh-TW" altLang="en-US" sz="1600" dirty="0" smtClean="0">
                <a:latin typeface="Adobe 繁黑體 Std B" pitchFamily="34" charset="-120"/>
                <a:ea typeface="Adobe 繁黑體 Std B" pitchFamily="34" charset="-120"/>
              </a:rPr>
              <a:t>老師</a:t>
            </a:r>
            <a:r>
              <a:rPr lang="zh-TW" altLang="en-US" sz="1600" dirty="0">
                <a:latin typeface="Adobe 繁黑體 Std B" pitchFamily="34" charset="-120"/>
                <a:ea typeface="Adobe 繁黑體 Std B" pitchFamily="34" charset="-120"/>
              </a:rPr>
              <a:t>，您好：</a:t>
            </a:r>
          </a:p>
          <a:p>
            <a:r>
              <a:rPr lang="zh-TW" altLang="en-US" sz="1600" dirty="0">
                <a:latin typeface="Adobe 繁黑體 Std B" pitchFamily="34" charset="-120"/>
                <a:ea typeface="Adobe 繁黑體 Std B" pitchFamily="34" charset="-120"/>
              </a:rPr>
              <a:t/>
            </a:r>
            <a:br>
              <a:rPr lang="zh-TW" altLang="en-US" sz="1600" dirty="0">
                <a:latin typeface="Adobe 繁黑體 Std B" pitchFamily="34" charset="-120"/>
                <a:ea typeface="Adobe 繁黑體 Std B" pitchFamily="34" charset="-120"/>
              </a:rPr>
            </a:br>
            <a:r>
              <a:rPr lang="zh-TW" altLang="en-US" sz="1600" dirty="0">
                <a:latin typeface="Adobe 繁黑體 Std B" pitchFamily="34" charset="-120"/>
                <a:ea typeface="Adobe 繁黑體 Std B" pitchFamily="34" charset="-120"/>
              </a:rPr>
              <a:t>學生</a:t>
            </a:r>
            <a:r>
              <a:rPr lang="zh-TW" altLang="en-US" sz="1600" dirty="0" smtClean="0">
                <a:latin typeface="Adobe 繁黑體 Std B" pitchFamily="34" charset="-120"/>
                <a:ea typeface="Adobe 繁黑體 Std B" pitchFamily="34" charset="-120"/>
              </a:rPr>
              <a:t>是專班○</a:t>
            </a:r>
            <a:r>
              <a:rPr lang="zh-TW" altLang="en-US" sz="1600" dirty="0">
                <a:latin typeface="Adobe 繁黑體 Std B" pitchFamily="34" charset="-120"/>
                <a:ea typeface="Adobe 繁黑體 Std B" pitchFamily="34" charset="-120"/>
              </a:rPr>
              <a:t>○</a:t>
            </a:r>
            <a:r>
              <a:rPr lang="zh-TW" altLang="en-US" sz="1600" dirty="0" smtClean="0">
                <a:latin typeface="Adobe 繁黑體 Std B" pitchFamily="34" charset="-120"/>
                <a:ea typeface="Adobe 繁黑體 Std B" pitchFamily="34" charset="-120"/>
              </a:rPr>
              <a:t>○，目前任職於</a:t>
            </a:r>
            <a:r>
              <a:rPr lang="zh-TW" altLang="en-US" sz="1600" dirty="0">
                <a:latin typeface="Adobe 繁黑體 Std B" pitchFamily="34" charset="-120"/>
                <a:ea typeface="Adobe 繁黑體 Std B" pitchFamily="34" charset="-120"/>
              </a:rPr>
              <a:t>○○○○○，</a:t>
            </a:r>
            <a:r>
              <a:rPr lang="zh-TW" altLang="en-US" sz="1600" dirty="0" smtClean="0">
                <a:latin typeface="Adobe 繁黑體 Std B" pitchFamily="34" charset="-120"/>
                <a:ea typeface="Adobe 繁黑體 Std B" pitchFamily="34" charset="-120"/>
              </a:rPr>
              <a:t>學生</a:t>
            </a:r>
            <a:r>
              <a:rPr lang="zh-TW" altLang="en-US" sz="1600" dirty="0">
                <a:latin typeface="Adobe 繁黑體 Std B" pitchFamily="34" charset="-120"/>
                <a:ea typeface="Adobe 繁黑體 Std B" pitchFamily="34" charset="-120"/>
              </a:rPr>
              <a:t>的論文</a:t>
            </a:r>
            <a:r>
              <a:rPr lang="zh-TW" altLang="en-US" sz="1600" dirty="0" smtClean="0">
                <a:latin typeface="Adobe 繁黑體 Std B" pitchFamily="34" charset="-120"/>
                <a:ea typeface="Adobe 繁黑體 Std B" pitchFamily="34" charset="-120"/>
              </a:rPr>
              <a:t>由</a:t>
            </a:r>
            <a:r>
              <a:rPr lang="zh-TW" altLang="en-US" sz="1600" dirty="0">
                <a:latin typeface="Adobe 繁黑體 Std B" pitchFamily="34" charset="-120"/>
                <a:ea typeface="Adobe 繁黑體 Std B" pitchFamily="34" charset="-120"/>
              </a:rPr>
              <a:t>○○○</a:t>
            </a:r>
            <a:r>
              <a:rPr lang="zh-TW" altLang="en-US" sz="1600" dirty="0" smtClean="0">
                <a:latin typeface="Adobe 繁黑體 Std B" pitchFamily="34" charset="-120"/>
                <a:ea typeface="Adobe 繁黑體 Std B" pitchFamily="34" charset="-120"/>
              </a:rPr>
              <a:t>老師</a:t>
            </a:r>
            <a:r>
              <a:rPr lang="zh-TW" altLang="en-US" sz="1600" dirty="0">
                <a:latin typeface="Adobe 繁黑體 Std B" pitchFamily="34" charset="-120"/>
                <a:ea typeface="Adobe 繁黑體 Std B" pitchFamily="34" charset="-120"/>
              </a:rPr>
              <a:t>指導，論文題目為</a:t>
            </a:r>
            <a:r>
              <a:rPr lang="zh-TW" altLang="en-US" sz="1600" dirty="0" smtClean="0">
                <a:latin typeface="Adobe 繁黑體 Std B" pitchFamily="34" charset="-120"/>
                <a:ea typeface="Adobe 繁黑體 Std B" pitchFamily="34" charset="-120"/>
              </a:rPr>
              <a:t>「*************」</a:t>
            </a:r>
            <a:r>
              <a:rPr lang="zh-TW" altLang="en-US" sz="1600" dirty="0">
                <a:latin typeface="Adobe 繁黑體 Std B" pitchFamily="34" charset="-120"/>
                <a:ea typeface="Adobe 繁黑體 Std B" pitchFamily="34" charset="-120"/>
              </a:rPr>
              <a:t>。本論文主要</a:t>
            </a:r>
            <a:r>
              <a:rPr lang="zh-TW" altLang="en-US" sz="1600" dirty="0" smtClean="0">
                <a:latin typeface="Adobe 繁黑體 Std B" pitchFamily="34" charset="-120"/>
                <a:ea typeface="Adobe 繁黑體 Std B" pitchFamily="34" charset="-120"/>
              </a:rPr>
              <a:t>借鑒</a:t>
            </a:r>
            <a:r>
              <a:rPr lang="zh-TW" altLang="en-US" sz="1600" dirty="0">
                <a:latin typeface="Adobe 繁黑體 Std B" pitchFamily="34" charset="-120"/>
                <a:ea typeface="Adobe 繁黑體 Std B" pitchFamily="34" charset="-120"/>
              </a:rPr>
              <a:t>○○○○○○○○○</a:t>
            </a:r>
            <a:r>
              <a:rPr lang="zh-TW" altLang="en-US" sz="1600" dirty="0" smtClean="0">
                <a:latin typeface="Adobe 繁黑體 Std B" pitchFamily="34" charset="-120"/>
                <a:ea typeface="Adobe 繁黑體 Std B" pitchFamily="34" charset="-120"/>
              </a:rPr>
              <a:t>，探究○○○○○○○○○○○○○○○ 。</a:t>
            </a:r>
            <a:endParaRPr lang="zh-TW" altLang="en-US" sz="1600" dirty="0">
              <a:latin typeface="Adobe 繁黑體 Std B" pitchFamily="34" charset="-120"/>
              <a:ea typeface="Adobe 繁黑體 Std B" pitchFamily="34" charset="-120"/>
            </a:endParaRPr>
          </a:p>
          <a:p>
            <a:endParaRPr lang="zh-TW" altLang="en-US" sz="1600" dirty="0">
              <a:latin typeface="Adobe 繁黑體 Std B" pitchFamily="34" charset="-120"/>
              <a:ea typeface="Adobe 繁黑體 Std B" pitchFamily="34" charset="-120"/>
            </a:endParaRPr>
          </a:p>
          <a:p>
            <a:r>
              <a:rPr lang="zh-TW" altLang="en-US" sz="1600" dirty="0">
                <a:latin typeface="Adobe 繁黑體 Std B" pitchFamily="34" charset="-120"/>
                <a:ea typeface="Adobe 繁黑體 Std B" pitchFamily="34" charset="-120"/>
              </a:rPr>
              <a:t>　　 學生的論文口試委員，預計</a:t>
            </a:r>
            <a:r>
              <a:rPr lang="zh-TW" altLang="en-US" sz="1600" dirty="0" smtClean="0">
                <a:latin typeface="Adobe 繁黑體 Std B" pitchFamily="34" charset="-120"/>
                <a:ea typeface="Adobe 繁黑體 Std B" pitchFamily="34" charset="-120"/>
              </a:rPr>
              <a:t>邀請○○○老師</a:t>
            </a:r>
            <a:r>
              <a:rPr lang="zh-TW" altLang="en-US" sz="1600" dirty="0">
                <a:latin typeface="Adobe 繁黑體 Std B" pitchFamily="34" charset="-120"/>
                <a:ea typeface="Adobe 繁黑體 Std B" pitchFamily="34" charset="-120"/>
              </a:rPr>
              <a:t>擔任口試委員暨召集人，</a:t>
            </a:r>
            <a:r>
              <a:rPr lang="zh-TW" altLang="en-US" sz="1600" dirty="0" smtClean="0">
                <a:latin typeface="Adobe 繁黑體 Std B" pitchFamily="34" charset="-120"/>
                <a:ea typeface="Adobe 繁黑體 Std B" pitchFamily="34" charset="-120"/>
              </a:rPr>
              <a:t>邀請</a:t>
            </a:r>
            <a:r>
              <a:rPr lang="zh-TW" altLang="en-US" sz="1600" dirty="0">
                <a:latin typeface="Adobe 繁黑體 Std B" pitchFamily="34" charset="-120"/>
                <a:ea typeface="Adobe 繁黑體 Std B" pitchFamily="34" charset="-120"/>
              </a:rPr>
              <a:t>○○○</a:t>
            </a:r>
            <a:r>
              <a:rPr lang="zh-TW" altLang="en-US" sz="1600" dirty="0" smtClean="0">
                <a:latin typeface="Adobe 繁黑體 Std B" pitchFamily="34" charset="-120"/>
                <a:ea typeface="Adobe 繁黑體 Std B" pitchFamily="34" charset="-120"/>
              </a:rPr>
              <a:t>老師</a:t>
            </a:r>
            <a:r>
              <a:rPr lang="zh-TW" altLang="en-US" sz="1600" dirty="0">
                <a:latin typeface="Adobe 繁黑體 Std B" pitchFamily="34" charset="-120"/>
                <a:ea typeface="Adobe 繁黑體 Std B" pitchFamily="34" charset="-120"/>
              </a:rPr>
              <a:t>、指導</a:t>
            </a:r>
            <a:r>
              <a:rPr lang="zh-TW" altLang="en-US" sz="1600" dirty="0" smtClean="0">
                <a:latin typeface="Adobe 繁黑體 Std B" pitchFamily="34" charset="-120"/>
                <a:ea typeface="Adobe 繁黑體 Std B" pitchFamily="34" charset="-120"/>
              </a:rPr>
              <a:t>教授</a:t>
            </a:r>
            <a:r>
              <a:rPr lang="zh-TW" altLang="en-US" sz="1600" dirty="0">
                <a:latin typeface="Adobe 繁黑體 Std B" pitchFamily="34" charset="-120"/>
                <a:ea typeface="Adobe 繁黑體 Std B" pitchFamily="34" charset="-120"/>
              </a:rPr>
              <a:t>○○○</a:t>
            </a:r>
            <a:r>
              <a:rPr lang="zh-TW" altLang="en-US" sz="1600" dirty="0" smtClean="0">
                <a:latin typeface="Adobe 繁黑體 Std B" pitchFamily="34" charset="-120"/>
                <a:ea typeface="Adobe 繁黑體 Std B" pitchFamily="34" charset="-120"/>
              </a:rPr>
              <a:t>老師</a:t>
            </a:r>
            <a:r>
              <a:rPr lang="zh-TW" altLang="en-US" sz="1600" dirty="0">
                <a:latin typeface="Adobe 繁黑體 Std B" pitchFamily="34" charset="-120"/>
                <a:ea typeface="Adobe 繁黑體 Std B" pitchFamily="34" charset="-120"/>
              </a:rPr>
              <a:t>擔任口試委員，三位口試委員研究領域均與學生論文主題有重要且高度之關聯性。論文口試時間預定於</a:t>
            </a:r>
            <a:r>
              <a:rPr lang="zh-TW" altLang="en-US" sz="1600" dirty="0" smtClean="0">
                <a:latin typeface="Adobe 繁黑體 Std B" pitchFamily="34" charset="-120"/>
                <a:ea typeface="Adobe 繁黑體 Std B" pitchFamily="34" charset="-120"/>
              </a:rPr>
              <a:t>「</a:t>
            </a:r>
            <a:r>
              <a:rPr lang="zh-TW" altLang="en-US" sz="1600" dirty="0">
                <a:latin typeface="Adobe 繁黑體 Std B" pitchFamily="34" charset="-120"/>
                <a:ea typeface="Adobe 繁黑體 Std B" pitchFamily="34" charset="-120"/>
              </a:rPr>
              <a:t> </a:t>
            </a:r>
            <a:r>
              <a:rPr lang="zh-TW" altLang="en-US" sz="1600" dirty="0" smtClean="0">
                <a:latin typeface="Adobe 繁黑體 Std B" pitchFamily="34" charset="-120"/>
                <a:ea typeface="Adobe 繁黑體 Std B" pitchFamily="34" charset="-120"/>
              </a:rPr>
              <a:t>○○○</a:t>
            </a:r>
            <a:r>
              <a:rPr lang="zh-TW" altLang="en-US" sz="1600" b="1" dirty="0" smtClean="0">
                <a:latin typeface="Adobe 繁黑體 Std B" pitchFamily="34" charset="-120"/>
                <a:ea typeface="Adobe 繁黑體 Std B" pitchFamily="34" charset="-120"/>
              </a:rPr>
              <a:t>年</a:t>
            </a:r>
            <a:r>
              <a:rPr lang="zh-TW" altLang="en-US" sz="1600" dirty="0" smtClean="0">
                <a:latin typeface="Adobe 繁黑體 Std B" pitchFamily="34" charset="-120"/>
                <a:ea typeface="Adobe 繁黑體 Std B" pitchFamily="34" charset="-120"/>
              </a:rPr>
              <a:t>○○</a:t>
            </a:r>
            <a:r>
              <a:rPr lang="zh-TW" altLang="en-US" sz="1600" b="1" dirty="0" smtClean="0">
                <a:latin typeface="Adobe 繁黑體 Std B" pitchFamily="34" charset="-120"/>
                <a:ea typeface="Adobe 繁黑體 Std B" pitchFamily="34" charset="-120"/>
              </a:rPr>
              <a:t>月</a:t>
            </a:r>
            <a:r>
              <a:rPr lang="zh-TW" altLang="en-US" sz="1600" dirty="0" smtClean="0">
                <a:latin typeface="Adobe 繁黑體 Std B" pitchFamily="34" charset="-120"/>
                <a:ea typeface="Adobe 繁黑體 Std B" pitchFamily="34" charset="-120"/>
              </a:rPr>
              <a:t>○○</a:t>
            </a:r>
            <a:r>
              <a:rPr lang="zh-TW" altLang="en-US" sz="1600" b="1" dirty="0" smtClean="0">
                <a:latin typeface="Adobe 繁黑體 Std B" pitchFamily="34" charset="-120"/>
                <a:ea typeface="Adobe 繁黑體 Std B" pitchFamily="34" charset="-120"/>
              </a:rPr>
              <a:t>日</a:t>
            </a:r>
            <a:r>
              <a:rPr lang="zh-TW" altLang="en-US" sz="1600" b="1" dirty="0">
                <a:latin typeface="Adobe 繁黑體 Std B" pitchFamily="34" charset="-120"/>
                <a:ea typeface="Adobe 繁黑體 Std B" pitchFamily="34" charset="-120"/>
              </a:rPr>
              <a:t>當週</a:t>
            </a:r>
            <a:r>
              <a:rPr lang="zh-TW" altLang="en-US" sz="1600" dirty="0">
                <a:latin typeface="Adobe 繁黑體 Std B" pitchFamily="34" charset="-120"/>
                <a:ea typeface="Adobe 繁黑體 Std B" pitchFamily="34" charset="-120"/>
              </a:rPr>
              <a:t>」，口試地點預定於「</a:t>
            </a:r>
            <a:r>
              <a:rPr lang="zh-TW" altLang="en-US" sz="1600" b="1" u="sng" dirty="0" smtClean="0">
                <a:latin typeface="Adobe 繁黑體 Std B" pitchFamily="34" charset="-120"/>
                <a:ea typeface="Adobe 繁黑體 Std B" pitchFamily="34" charset="-120"/>
              </a:rPr>
              <a:t>國立陽明交通</a:t>
            </a:r>
            <a:r>
              <a:rPr lang="zh-TW" altLang="en-US" sz="1600" b="1" u="sng" dirty="0" smtClean="0">
                <a:latin typeface="Adobe 繁黑體 Std B" pitchFamily="34" charset="-120"/>
                <a:ea typeface="Adobe 繁黑體 Std B" pitchFamily="34" charset="-120"/>
              </a:rPr>
              <a:t>大學</a:t>
            </a:r>
            <a:r>
              <a:rPr lang="zh-TW" altLang="en-US" sz="1600" dirty="0" smtClean="0">
                <a:latin typeface="Adobe 繁黑體 Std B" pitchFamily="34" charset="-120"/>
                <a:ea typeface="Adobe 繁黑體 Std B" pitchFamily="34" charset="-120"/>
              </a:rPr>
              <a:t>新竹</a:t>
            </a:r>
            <a:r>
              <a:rPr lang="en-US" altLang="zh-TW" sz="1600" dirty="0" smtClean="0">
                <a:latin typeface="Adobe 繁黑體 Std B" pitchFamily="34" charset="-120"/>
                <a:ea typeface="Adobe 繁黑體 Std B" pitchFamily="34" charset="-120"/>
              </a:rPr>
              <a:t>/</a:t>
            </a:r>
            <a:r>
              <a:rPr lang="zh-TW" altLang="en-US" sz="1600" dirty="0" smtClean="0">
                <a:latin typeface="Adobe 繁黑體 Std B" pitchFamily="34" charset="-120"/>
                <a:ea typeface="Adobe 繁黑體 Std B" pitchFamily="34" charset="-120"/>
              </a:rPr>
              <a:t>台北</a:t>
            </a:r>
            <a:r>
              <a:rPr lang="zh-TW" altLang="en-US" sz="1600" b="1" u="sng" dirty="0" smtClean="0">
                <a:latin typeface="Adobe 繁黑體 Std B" pitchFamily="34" charset="-120"/>
                <a:ea typeface="Adobe 繁黑體 Std B" pitchFamily="34" charset="-120"/>
              </a:rPr>
              <a:t>校</a:t>
            </a:r>
            <a:r>
              <a:rPr lang="zh-TW" altLang="en-US" sz="1600" b="1" u="sng" dirty="0">
                <a:latin typeface="Adobe 繁黑體 Std B" pitchFamily="34" charset="-120"/>
                <a:ea typeface="Adobe 繁黑體 Std B" pitchFamily="34" charset="-120"/>
              </a:rPr>
              <a:t>區</a:t>
            </a:r>
            <a:r>
              <a:rPr lang="zh-TW" altLang="en-US" sz="1600" dirty="0">
                <a:latin typeface="Adobe 繁黑體 Std B" pitchFamily="34" charset="-120"/>
                <a:ea typeface="Adobe 繁黑體 Std B" pitchFamily="34" charset="-120"/>
              </a:rPr>
              <a:t>」。依據本所碩士論文程序規定，敬請</a:t>
            </a:r>
            <a:r>
              <a:rPr lang="zh-TW" altLang="en-US" sz="1600" dirty="0" smtClean="0">
                <a:latin typeface="Adobe 繁黑體 Std B" pitchFamily="34" charset="-120"/>
                <a:ea typeface="Adobe 繁黑體 Std B" pitchFamily="34" charset="-120"/>
              </a:rPr>
              <a:t>所長同意</a:t>
            </a:r>
            <a:r>
              <a:rPr lang="zh-TW" altLang="en-US" sz="1600" dirty="0">
                <a:latin typeface="Adobe 繁黑體 Std B" pitchFamily="34" charset="-120"/>
                <a:ea typeface="Adobe 繁黑體 Std B" pitchFamily="34" charset="-120"/>
              </a:rPr>
              <a:t>學生進行碩士論文口試。</a:t>
            </a:r>
          </a:p>
          <a:p>
            <a:r>
              <a:rPr lang="zh-TW" altLang="en-US" sz="1600" dirty="0">
                <a:latin typeface="Adobe 繁黑體 Std B" pitchFamily="34" charset="-120"/>
                <a:ea typeface="Adobe 繁黑體 Std B" pitchFamily="34" charset="-120"/>
              </a:rPr>
              <a:t/>
            </a:r>
            <a:br>
              <a:rPr lang="zh-TW" altLang="en-US" sz="1600" dirty="0">
                <a:latin typeface="Adobe 繁黑體 Std B" pitchFamily="34" charset="-120"/>
                <a:ea typeface="Adobe 繁黑體 Std B" pitchFamily="34" charset="-120"/>
              </a:rPr>
            </a:br>
            <a:endParaRPr lang="zh-TW" altLang="en-US" sz="1600" dirty="0">
              <a:latin typeface="Adobe 繁黑體 Std B" pitchFamily="34" charset="-120"/>
              <a:ea typeface="Adobe 繁黑體 Std B" pitchFamily="34" charset="-120"/>
            </a:endParaRPr>
          </a:p>
          <a:p>
            <a:r>
              <a:rPr lang="zh-TW" altLang="en-US" sz="1600" dirty="0">
                <a:latin typeface="Adobe 繁黑體 Std B" pitchFamily="34" charset="-120"/>
                <a:ea typeface="Adobe 繁黑體 Std B" pitchFamily="34" charset="-120"/>
              </a:rPr>
              <a:t>　　謝謝老師！</a:t>
            </a:r>
          </a:p>
          <a:p>
            <a:r>
              <a:rPr lang="zh-TW" altLang="en-US" sz="1600" dirty="0">
                <a:latin typeface="Adobe 繁黑體 Std B" pitchFamily="34" charset="-120"/>
                <a:ea typeface="Adobe 繁黑體 Std B" pitchFamily="34" charset="-120"/>
              </a:rPr>
              <a:t/>
            </a:r>
            <a:br>
              <a:rPr lang="zh-TW" altLang="en-US" sz="1600" dirty="0">
                <a:latin typeface="Adobe 繁黑體 Std B" pitchFamily="34" charset="-120"/>
                <a:ea typeface="Adobe 繁黑體 Std B" pitchFamily="34" charset="-120"/>
              </a:rPr>
            </a:br>
            <a:endParaRPr lang="zh-TW" altLang="en-US" sz="1600" dirty="0">
              <a:latin typeface="Adobe 繁黑體 Std B" pitchFamily="34" charset="-120"/>
              <a:ea typeface="Adobe 繁黑體 Std B" pitchFamily="34" charset="-120"/>
            </a:endParaRPr>
          </a:p>
          <a:p>
            <a:r>
              <a:rPr lang="zh-TW" altLang="en-US" sz="1600" dirty="0">
                <a:latin typeface="Adobe 繁黑體 Std B" pitchFamily="34" charset="-120"/>
                <a:ea typeface="Adobe 繁黑體 Std B" pitchFamily="34" charset="-120"/>
              </a:rPr>
              <a:t>◎ 論文口試委員</a:t>
            </a:r>
          </a:p>
          <a:p>
            <a:r>
              <a:rPr lang="zh-TW" altLang="en-US" sz="1600" dirty="0">
                <a:latin typeface="Adobe 繁黑體 Std B" pitchFamily="34" charset="-120"/>
                <a:ea typeface="Adobe 繁黑體 Std B" pitchFamily="34" charset="-120"/>
              </a:rPr>
              <a:t>口試委員暨召集人</a:t>
            </a:r>
            <a:r>
              <a:rPr lang="zh-TW" altLang="en-US" sz="1600" dirty="0" smtClean="0">
                <a:latin typeface="Adobe 繁黑體 Std B" pitchFamily="34" charset="-120"/>
                <a:ea typeface="Adobe 繁黑體 Std B" pitchFamily="34" charset="-120"/>
              </a:rPr>
              <a:t>：○○</a:t>
            </a:r>
            <a:r>
              <a:rPr lang="zh-TW" altLang="en-US" sz="1600" dirty="0">
                <a:latin typeface="Adobe 繁黑體 Std B" pitchFamily="34" charset="-120"/>
                <a:ea typeface="Adobe 繁黑體 Std B" pitchFamily="34" charset="-120"/>
              </a:rPr>
              <a:t>○</a:t>
            </a:r>
            <a:r>
              <a:rPr lang="zh-TW" altLang="en-US" sz="1600" dirty="0" smtClean="0">
                <a:latin typeface="Adobe 繁黑體 Std B" pitchFamily="34" charset="-120"/>
                <a:ea typeface="Adobe 繁黑體 Std B" pitchFamily="34" charset="-120"/>
              </a:rPr>
              <a:t>教授（</a:t>
            </a:r>
            <a:r>
              <a:rPr lang="zh-TW" altLang="en-US" sz="1600" dirty="0">
                <a:latin typeface="Adobe 繁黑體 Std B" pitchFamily="34" charset="-120"/>
                <a:ea typeface="Adobe 繁黑體 Std B" pitchFamily="34" charset="-120"/>
              </a:rPr>
              <a:t>○○</a:t>
            </a:r>
            <a:r>
              <a:rPr lang="zh-TW" altLang="en-US" sz="1600" dirty="0" smtClean="0">
                <a:latin typeface="Adobe 繁黑體 Std B" pitchFamily="34" charset="-120"/>
                <a:ea typeface="Adobe 繁黑體 Std B" pitchFamily="34" charset="-120"/>
              </a:rPr>
              <a:t>大學法學院）</a:t>
            </a:r>
            <a:endParaRPr lang="zh-TW" altLang="en-US" sz="1600" dirty="0">
              <a:latin typeface="Adobe 繁黑體 Std B" pitchFamily="34" charset="-120"/>
              <a:ea typeface="Adobe 繁黑體 Std B" pitchFamily="34" charset="-120"/>
            </a:endParaRPr>
          </a:p>
          <a:p>
            <a:r>
              <a:rPr lang="zh-TW" altLang="en-US" sz="1600" dirty="0">
                <a:latin typeface="Adobe 繁黑體 Std B" pitchFamily="34" charset="-120"/>
                <a:ea typeface="Adobe 繁黑體 Std B" pitchFamily="34" charset="-120"/>
              </a:rPr>
              <a:t>口試</a:t>
            </a:r>
            <a:r>
              <a:rPr lang="zh-TW" altLang="en-US" sz="1600" dirty="0" smtClean="0">
                <a:latin typeface="Adobe 繁黑體 Std B" pitchFamily="34" charset="-120"/>
                <a:ea typeface="Adobe 繁黑體 Std B" pitchFamily="34" charset="-120"/>
              </a:rPr>
              <a:t>委員：</a:t>
            </a:r>
            <a:r>
              <a:rPr lang="zh-TW" altLang="en-US" sz="1600" dirty="0">
                <a:latin typeface="Adobe 繁黑體 Std B" pitchFamily="34" charset="-120"/>
                <a:ea typeface="Adobe 繁黑體 Std B" pitchFamily="34" charset="-120"/>
              </a:rPr>
              <a:t> </a:t>
            </a:r>
            <a:r>
              <a:rPr lang="zh-TW" altLang="en-US" sz="1600" dirty="0" smtClean="0">
                <a:latin typeface="Adobe 繁黑體 Std B" pitchFamily="34" charset="-120"/>
                <a:ea typeface="Adobe 繁黑體 Std B" pitchFamily="34" charset="-120"/>
              </a:rPr>
              <a:t>○○○</a:t>
            </a:r>
            <a:r>
              <a:rPr lang="zh-TW" altLang="en-US" sz="1600" dirty="0">
                <a:latin typeface="Adobe 繁黑體 Std B" pitchFamily="34" charset="-120"/>
                <a:ea typeface="Adobe 繁黑體 Std B" pitchFamily="34" charset="-120"/>
              </a:rPr>
              <a:t>教授</a:t>
            </a:r>
            <a:r>
              <a:rPr lang="zh-TW" altLang="en-US" sz="1600" dirty="0" smtClean="0">
                <a:latin typeface="Adobe 繁黑體 Std B" pitchFamily="34" charset="-120"/>
                <a:ea typeface="Adobe 繁黑體 Std B" pitchFamily="34" charset="-120"/>
              </a:rPr>
              <a:t>（ </a:t>
            </a:r>
            <a:r>
              <a:rPr lang="zh-TW" altLang="en-US" sz="1600" dirty="0">
                <a:latin typeface="Adobe 繁黑體 Std B" pitchFamily="34" charset="-120"/>
                <a:ea typeface="Adobe 繁黑體 Std B" pitchFamily="34" charset="-120"/>
              </a:rPr>
              <a:t>○○大學法學院</a:t>
            </a:r>
            <a:r>
              <a:rPr lang="zh-TW" altLang="en-US" sz="1600" dirty="0" smtClean="0">
                <a:latin typeface="Adobe 繁黑體 Std B" pitchFamily="34" charset="-120"/>
                <a:ea typeface="Adobe 繁黑體 Std B" pitchFamily="34" charset="-120"/>
              </a:rPr>
              <a:t>）</a:t>
            </a:r>
            <a:endParaRPr lang="zh-TW" altLang="en-US" sz="1600" dirty="0">
              <a:latin typeface="Adobe 繁黑體 Std B" pitchFamily="34" charset="-120"/>
              <a:ea typeface="Adobe 繁黑體 Std B" pitchFamily="34" charset="-120"/>
            </a:endParaRPr>
          </a:p>
          <a:p>
            <a:r>
              <a:rPr lang="zh-TW" altLang="en-US" sz="1600" dirty="0">
                <a:latin typeface="Adobe 繁黑體 Std B" pitchFamily="34" charset="-120"/>
                <a:ea typeface="Adobe 繁黑體 Std B" pitchFamily="34" charset="-120"/>
              </a:rPr>
              <a:t>口試</a:t>
            </a:r>
            <a:r>
              <a:rPr lang="zh-TW" altLang="en-US" sz="1600" dirty="0" smtClean="0">
                <a:latin typeface="Adobe 繁黑體 Std B" pitchFamily="34" charset="-120"/>
                <a:ea typeface="Adobe 繁黑體 Std B" pitchFamily="34" charset="-120"/>
              </a:rPr>
              <a:t>委員：</a:t>
            </a:r>
            <a:r>
              <a:rPr lang="zh-TW" altLang="en-US" sz="1600" dirty="0">
                <a:latin typeface="Adobe 繁黑體 Std B" pitchFamily="34" charset="-120"/>
                <a:ea typeface="Adobe 繁黑體 Std B" pitchFamily="34" charset="-120"/>
              </a:rPr>
              <a:t> </a:t>
            </a:r>
            <a:r>
              <a:rPr lang="zh-TW" altLang="en-US" sz="1600" dirty="0" smtClean="0">
                <a:latin typeface="Adobe 繁黑體 Std B" pitchFamily="34" charset="-120"/>
                <a:ea typeface="Adobe 繁黑體 Std B" pitchFamily="34" charset="-120"/>
              </a:rPr>
              <a:t>○○○</a:t>
            </a:r>
            <a:r>
              <a:rPr lang="zh-TW" altLang="en-US" sz="1600" dirty="0">
                <a:latin typeface="Adobe 繁黑體 Std B" pitchFamily="34" charset="-120"/>
                <a:ea typeface="Adobe 繁黑體 Std B" pitchFamily="34" charset="-120"/>
              </a:rPr>
              <a:t>教授</a:t>
            </a:r>
            <a:r>
              <a:rPr lang="zh-TW" altLang="en-US" sz="1600" dirty="0" smtClean="0">
                <a:latin typeface="Adobe 繁黑體 Std B" pitchFamily="34" charset="-120"/>
                <a:ea typeface="Adobe 繁黑體 Std B" pitchFamily="34" charset="-120"/>
              </a:rPr>
              <a:t>（ </a:t>
            </a:r>
            <a:r>
              <a:rPr lang="zh-TW" altLang="en-US" sz="1600" dirty="0">
                <a:latin typeface="Adobe 繁黑體 Std B" pitchFamily="34" charset="-120"/>
                <a:ea typeface="Adobe 繁黑體 Std B" pitchFamily="34" charset="-120"/>
              </a:rPr>
              <a:t>○○大學</a:t>
            </a:r>
            <a:r>
              <a:rPr lang="zh-TW" altLang="en-US" sz="1600" dirty="0" smtClean="0">
                <a:latin typeface="Adobe 繁黑體 Std B" pitchFamily="34" charset="-120"/>
                <a:ea typeface="Adobe 繁黑體 Std B" pitchFamily="34" charset="-120"/>
              </a:rPr>
              <a:t>法學院）</a:t>
            </a:r>
            <a:endParaRPr lang="zh-TW" altLang="en-US" sz="1600" dirty="0">
              <a:latin typeface="Adobe 繁黑體 Std B" pitchFamily="34" charset="-120"/>
              <a:ea typeface="Adobe 繁黑體 Std B" pitchFamily="34" charset="-120"/>
            </a:endParaRPr>
          </a:p>
          <a:p>
            <a:r>
              <a:rPr lang="zh-TW" altLang="en-US" sz="1600" dirty="0">
                <a:latin typeface="Adobe 繁黑體 Std B" pitchFamily="34" charset="-120"/>
                <a:ea typeface="Adobe 繁黑體 Std B" pitchFamily="34" charset="-120"/>
              </a:rPr>
              <a:t>◎ 論文口試時間</a:t>
            </a:r>
            <a:r>
              <a:rPr lang="zh-TW" altLang="en-US" sz="1600" dirty="0" smtClean="0">
                <a:latin typeface="Adobe 繁黑體 Std B" pitchFamily="34" charset="-120"/>
                <a:ea typeface="Adobe 繁黑體 Std B" pitchFamily="34" charset="-120"/>
              </a:rPr>
              <a:t>：</a:t>
            </a:r>
            <a:r>
              <a:rPr lang="zh-TW" altLang="en-US" sz="1600" dirty="0">
                <a:latin typeface="Adobe 繁黑體 Std B" pitchFamily="34" charset="-120"/>
                <a:ea typeface="Adobe 繁黑體 Std B" pitchFamily="34" charset="-120"/>
              </a:rPr>
              <a:t> ○○○</a:t>
            </a:r>
            <a:r>
              <a:rPr lang="zh-TW" altLang="en-US" sz="1600" b="1" dirty="0">
                <a:latin typeface="Adobe 繁黑體 Std B" pitchFamily="34" charset="-120"/>
                <a:ea typeface="Adobe 繁黑體 Std B" pitchFamily="34" charset="-120"/>
              </a:rPr>
              <a:t>年</a:t>
            </a:r>
            <a:r>
              <a:rPr lang="zh-TW" altLang="en-US" sz="1600" dirty="0">
                <a:latin typeface="Adobe 繁黑體 Std B" pitchFamily="34" charset="-120"/>
                <a:ea typeface="Adobe 繁黑體 Std B" pitchFamily="34" charset="-120"/>
              </a:rPr>
              <a:t>○○</a:t>
            </a:r>
            <a:r>
              <a:rPr lang="zh-TW" altLang="en-US" sz="1600" b="1" dirty="0">
                <a:latin typeface="Adobe 繁黑體 Std B" pitchFamily="34" charset="-120"/>
                <a:ea typeface="Adobe 繁黑體 Std B" pitchFamily="34" charset="-120"/>
              </a:rPr>
              <a:t>月</a:t>
            </a:r>
            <a:r>
              <a:rPr lang="zh-TW" altLang="en-US" sz="1600" dirty="0">
                <a:latin typeface="Adobe 繁黑體 Std B" pitchFamily="34" charset="-120"/>
                <a:ea typeface="Adobe 繁黑體 Std B" pitchFamily="34" charset="-120"/>
              </a:rPr>
              <a:t>○○</a:t>
            </a:r>
            <a:r>
              <a:rPr lang="zh-TW" altLang="en-US" sz="1600" b="1" dirty="0" smtClean="0">
                <a:latin typeface="Adobe 繁黑體 Std B" pitchFamily="34" charset="-120"/>
                <a:ea typeface="Adobe 繁黑體 Std B" pitchFamily="34" charset="-120"/>
              </a:rPr>
              <a:t>日</a:t>
            </a:r>
            <a:endParaRPr lang="zh-TW" altLang="en-US" sz="1600" dirty="0">
              <a:latin typeface="Adobe 繁黑體 Std B" pitchFamily="34" charset="-120"/>
              <a:ea typeface="Adobe 繁黑體 Std B" pitchFamily="34" charset="-120"/>
            </a:endParaRPr>
          </a:p>
          <a:p>
            <a:r>
              <a:rPr lang="zh-TW" altLang="en-US" sz="1600" dirty="0">
                <a:latin typeface="Adobe 繁黑體 Std B" pitchFamily="34" charset="-120"/>
                <a:ea typeface="Adobe 繁黑體 Std B" pitchFamily="34" charset="-120"/>
              </a:rPr>
              <a:t>◎ 論文口試地點：</a:t>
            </a:r>
            <a:r>
              <a:rPr lang="zh-TW" altLang="en-US" sz="1600" dirty="0" smtClean="0">
                <a:latin typeface="Adobe 繁黑體 Std B" pitchFamily="34" charset="-120"/>
                <a:ea typeface="Adobe 繁黑體 Std B" pitchFamily="34" charset="-120"/>
              </a:rPr>
              <a:t>國立陽明交通</a:t>
            </a:r>
            <a:r>
              <a:rPr lang="zh-TW" altLang="en-US" sz="1600" dirty="0" smtClean="0">
                <a:latin typeface="Adobe 繁黑體 Std B" pitchFamily="34" charset="-120"/>
                <a:ea typeface="Adobe 繁黑體 Std B" pitchFamily="34" charset="-120"/>
              </a:rPr>
              <a:t>大學</a:t>
            </a:r>
            <a:r>
              <a:rPr lang="zh-TW" altLang="en-US" sz="1600" dirty="0">
                <a:latin typeface="Adobe 繁黑體 Std B" pitchFamily="34" charset="-120"/>
                <a:ea typeface="Adobe 繁黑體 Std B" pitchFamily="34" charset="-120"/>
              </a:rPr>
              <a:t>○○</a:t>
            </a:r>
            <a:r>
              <a:rPr lang="zh-TW" altLang="en-US" sz="1600" dirty="0" smtClean="0">
                <a:latin typeface="Adobe 繁黑體 Std B" pitchFamily="34" charset="-120"/>
                <a:ea typeface="Adobe 繁黑體 Std B" pitchFamily="34" charset="-120"/>
              </a:rPr>
              <a:t>校</a:t>
            </a:r>
            <a:r>
              <a:rPr lang="zh-TW" altLang="en-US" sz="1600" dirty="0">
                <a:latin typeface="Adobe 繁黑體 Std B" pitchFamily="34" charset="-120"/>
                <a:ea typeface="Adobe 繁黑體 Std B" pitchFamily="34" charset="-120"/>
              </a:rPr>
              <a:t>區</a:t>
            </a:r>
          </a:p>
          <a:p>
            <a:r>
              <a:rPr lang="zh-TW" altLang="en-US" sz="1600" dirty="0">
                <a:latin typeface="Adobe 繁黑體 Std B" pitchFamily="34" charset="-120"/>
                <a:ea typeface="Adobe 繁黑體 Std B" pitchFamily="34" charset="-120"/>
              </a:rPr>
              <a:t/>
            </a:r>
            <a:br>
              <a:rPr lang="zh-TW" altLang="en-US" sz="1600" dirty="0">
                <a:latin typeface="Adobe 繁黑體 Std B" pitchFamily="34" charset="-120"/>
                <a:ea typeface="Adobe 繁黑體 Std B" pitchFamily="34" charset="-120"/>
              </a:rPr>
            </a:br>
            <a:endParaRPr lang="zh-TW" altLang="en-US" sz="1600" dirty="0">
              <a:latin typeface="Adobe 繁黑體 Std B" pitchFamily="34" charset="-120"/>
              <a:ea typeface="Adobe 繁黑體 Std B" pitchFamily="34" charset="-120"/>
            </a:endParaRPr>
          </a:p>
          <a:p>
            <a:r>
              <a:rPr lang="zh-TW" altLang="en-US" sz="1600" dirty="0">
                <a:latin typeface="Adobe 繁黑體 Std B" pitchFamily="34" charset="-120"/>
                <a:ea typeface="Adobe 繁黑體 Std B" pitchFamily="34" charset="-120"/>
              </a:rPr>
              <a:t>敬祝　教安</a:t>
            </a:r>
          </a:p>
          <a:p>
            <a:r>
              <a:rPr lang="zh-TW" altLang="en-US" sz="1600" dirty="0">
                <a:latin typeface="Adobe 繁黑體 Std B" pitchFamily="34" charset="-120"/>
                <a:ea typeface="Adobe 繁黑體 Std B" pitchFamily="34" charset="-120"/>
              </a:rPr>
              <a:t/>
            </a:r>
            <a:br>
              <a:rPr lang="zh-TW" altLang="en-US" sz="1600" dirty="0">
                <a:latin typeface="Adobe 繁黑體 Std B" pitchFamily="34" charset="-120"/>
                <a:ea typeface="Adobe 繁黑體 Std B" pitchFamily="34" charset="-120"/>
              </a:rPr>
            </a:br>
            <a:endParaRPr lang="zh-TW" altLang="en-US" sz="1600" dirty="0">
              <a:latin typeface="Adobe 繁黑體 Std B" pitchFamily="34" charset="-120"/>
              <a:ea typeface="Adobe 繁黑體 Std B" pitchFamily="34" charset="-120"/>
            </a:endParaRPr>
          </a:p>
          <a:p>
            <a:r>
              <a:rPr lang="zh-TW" altLang="en-US" sz="1600" dirty="0">
                <a:latin typeface="Adobe 繁黑體 Std B" pitchFamily="34" charset="-120"/>
                <a:ea typeface="Adobe 繁黑體 Std B" pitchFamily="34" charset="-120"/>
              </a:rPr>
              <a:t>　　　　　　學生　 ○○ 　敬上</a:t>
            </a:r>
          </a:p>
          <a:p>
            <a:endParaRPr lang="zh-TW" altLang="en-US" sz="1600" dirty="0">
              <a:latin typeface="Adobe 繁黑體 Std B" pitchFamily="34" charset="-120"/>
              <a:ea typeface="Adobe 繁黑體 Std B" pitchFamily="34" charset="-120"/>
            </a:endParaRPr>
          </a:p>
        </p:txBody>
      </p:sp>
      <p:sp>
        <p:nvSpPr>
          <p:cNvPr id="2" name="文字方塊 1"/>
          <p:cNvSpPr txBox="1"/>
          <p:nvPr/>
        </p:nvSpPr>
        <p:spPr>
          <a:xfrm>
            <a:off x="182478" y="529125"/>
            <a:ext cx="2031325" cy="338554"/>
          </a:xfrm>
          <a:prstGeom prst="rect">
            <a:avLst/>
          </a:prstGeom>
          <a:noFill/>
        </p:spPr>
        <p:txBody>
          <a:bodyPr wrap="none" rtlCol="0">
            <a:spAutoFit/>
          </a:bodyPr>
          <a:lstStyle/>
          <a:p>
            <a:r>
              <a:rPr lang="en-US" altLang="zh-TW" sz="1600" dirty="0" smtClean="0">
                <a:solidFill>
                  <a:srgbClr val="0000FF"/>
                </a:solidFill>
                <a:latin typeface="Adobe 繁黑體 Std B" pitchFamily="34" charset="-120"/>
                <a:ea typeface="Adobe 繁黑體 Std B" pitchFamily="34" charset="-120"/>
              </a:rPr>
              <a:t>【</a:t>
            </a:r>
            <a:r>
              <a:rPr lang="zh-TW" altLang="en-US" sz="1600" dirty="0" smtClean="0">
                <a:solidFill>
                  <a:srgbClr val="0000FF"/>
                </a:solidFill>
                <a:latin typeface="Adobe 繁黑體 Std B" pitchFamily="34" charset="-120"/>
                <a:ea typeface="Adobe 繁黑體 Std B" pitchFamily="34" charset="-120"/>
              </a:rPr>
              <a:t>給</a:t>
            </a:r>
            <a:r>
              <a:rPr lang="zh-TW" altLang="en-US" sz="1600" dirty="0">
                <a:solidFill>
                  <a:srgbClr val="0000FF"/>
                </a:solidFill>
                <a:latin typeface="Adobe 繁黑體 Std B" pitchFamily="34" charset="-120"/>
                <a:ea typeface="Adobe 繁黑體 Std B" pitchFamily="34" charset="-120"/>
              </a:rPr>
              <a:t>所長的信</a:t>
            </a:r>
            <a:r>
              <a:rPr lang="zh-TW" altLang="en-US" sz="1600" dirty="0" smtClean="0">
                <a:solidFill>
                  <a:srgbClr val="0000FF"/>
                </a:solidFill>
                <a:latin typeface="Adobe 繁黑體 Std B" pitchFamily="34" charset="-120"/>
                <a:ea typeface="Adobe 繁黑體 Std B" pitchFamily="34" charset="-120"/>
              </a:rPr>
              <a:t>範例</a:t>
            </a:r>
            <a:r>
              <a:rPr lang="en-US" altLang="zh-TW" sz="1600" dirty="0" smtClean="0">
                <a:solidFill>
                  <a:srgbClr val="0000FF"/>
                </a:solidFill>
                <a:latin typeface="Adobe 繁黑體 Std B" pitchFamily="34" charset="-120"/>
                <a:ea typeface="Adobe 繁黑體 Std B" pitchFamily="34" charset="-120"/>
              </a:rPr>
              <a:t>】</a:t>
            </a:r>
            <a:endParaRPr lang="zh-TW" altLang="en-US" sz="1600" dirty="0">
              <a:solidFill>
                <a:srgbClr val="0000FF"/>
              </a:solidFill>
              <a:latin typeface="Adobe 繁黑體 Std B" pitchFamily="34" charset="-120"/>
              <a:ea typeface="Adobe 繁黑體 Std B" pitchFamily="34" charset="-120"/>
            </a:endParaRPr>
          </a:p>
        </p:txBody>
      </p:sp>
    </p:spTree>
    <p:extLst>
      <p:ext uri="{BB962C8B-B14F-4D97-AF65-F5344CB8AC3E}">
        <p14:creationId xmlns:p14="http://schemas.microsoft.com/office/powerpoint/2010/main" val="199036269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73153" y="851442"/>
            <a:ext cx="6060726" cy="7971413"/>
          </a:xfrm>
          <a:prstGeom prst="rect">
            <a:avLst/>
          </a:prstGeom>
          <a:noFill/>
        </p:spPr>
        <p:txBody>
          <a:bodyPr wrap="square" rtlCol="0">
            <a:spAutoFit/>
          </a:bodyPr>
          <a:lstStyle/>
          <a:p>
            <a:r>
              <a:rPr lang="zh-TW" altLang="en-US" sz="1600" dirty="0">
                <a:latin typeface="Adobe 繁黑體 Std B" pitchFamily="34" charset="-120"/>
                <a:ea typeface="Adobe 繁黑體 Std B" pitchFamily="34" charset="-120"/>
              </a:rPr>
              <a:t>敬愛的　</a:t>
            </a:r>
            <a:r>
              <a:rPr lang="zh-TW" altLang="en-US" sz="1600" dirty="0" smtClean="0">
                <a:latin typeface="Adobe 繁黑體 Std B" pitchFamily="34" charset="-120"/>
                <a:ea typeface="Adobe 繁黑體 Std B" pitchFamily="34" charset="-120"/>
              </a:rPr>
              <a:t>○○○老師</a:t>
            </a:r>
            <a:r>
              <a:rPr lang="zh-TW" altLang="en-US" sz="1600" dirty="0">
                <a:latin typeface="Adobe 繁黑體 Std B" pitchFamily="34" charset="-120"/>
                <a:ea typeface="Adobe 繁黑體 Std B" pitchFamily="34" charset="-120"/>
              </a:rPr>
              <a:t>您好：</a:t>
            </a:r>
          </a:p>
          <a:p>
            <a:r>
              <a:rPr lang="zh-TW" altLang="en-US" sz="1600" dirty="0">
                <a:latin typeface="Adobe 繁黑體 Std B" pitchFamily="34" charset="-120"/>
                <a:ea typeface="Adobe 繁黑體 Std B" pitchFamily="34" charset="-120"/>
              </a:rPr>
              <a:t> </a:t>
            </a:r>
          </a:p>
          <a:p>
            <a:r>
              <a:rPr lang="zh-TW" altLang="en-US" sz="1600" dirty="0">
                <a:latin typeface="Adobe 繁黑體 Std B" pitchFamily="34" charset="-120"/>
                <a:ea typeface="Adobe 繁黑體 Std B" pitchFamily="34" charset="-120"/>
              </a:rPr>
              <a:t>　　</a:t>
            </a:r>
            <a:r>
              <a:rPr lang="zh-TW" altLang="en-US" sz="1600" dirty="0" smtClean="0">
                <a:latin typeface="Adobe 繁黑體 Std B" pitchFamily="34" charset="-120"/>
                <a:ea typeface="Adobe 繁黑體 Std B" pitchFamily="34" charset="-120"/>
              </a:rPr>
              <a:t>學生是</a:t>
            </a:r>
            <a:r>
              <a:rPr lang="zh-TW" altLang="en-US" sz="1600" dirty="0">
                <a:latin typeface="Adobe 繁黑體 Std B" pitchFamily="34" charset="-120"/>
                <a:ea typeface="Adobe 繁黑體 Std B" pitchFamily="34" charset="-120"/>
              </a:rPr>
              <a:t>○○○ </a:t>
            </a:r>
            <a:r>
              <a:rPr lang="zh-TW" altLang="en-US" sz="1600" dirty="0" smtClean="0">
                <a:latin typeface="Adobe 繁黑體 Std B" pitchFamily="34" charset="-120"/>
                <a:ea typeface="Adobe 繁黑體 Std B" pitchFamily="34" charset="-120"/>
              </a:rPr>
              <a:t>，</a:t>
            </a:r>
            <a:r>
              <a:rPr lang="zh-TW" altLang="en-US" sz="1600" dirty="0">
                <a:latin typeface="Adobe 繁黑體 Std B" pitchFamily="34" charset="-120"/>
                <a:ea typeface="Adobe 繁黑體 Std B" pitchFamily="34" charset="-120"/>
              </a:rPr>
              <a:t>為</a:t>
            </a:r>
            <a:r>
              <a:rPr lang="zh-TW" altLang="en-US" sz="1600" dirty="0" smtClean="0">
                <a:latin typeface="Adobe 繁黑體 Std B" pitchFamily="34" charset="-120"/>
                <a:ea typeface="Adobe 繁黑體 Std B" pitchFamily="34" charset="-120"/>
              </a:rPr>
              <a:t>國立陽明交通</a:t>
            </a:r>
            <a:r>
              <a:rPr lang="zh-TW" altLang="en-US" sz="1600" dirty="0">
                <a:latin typeface="Adobe 繁黑體 Std B" pitchFamily="34" charset="-120"/>
                <a:ea typeface="Adobe 繁黑體 Std B" pitchFamily="34" charset="-120"/>
              </a:rPr>
              <a:t>大學科技法律學院</a:t>
            </a:r>
            <a:r>
              <a:rPr lang="zh-TW" altLang="en-US" sz="1600" dirty="0" smtClean="0">
                <a:latin typeface="Adobe 繁黑體 Std B" pitchFamily="34" charset="-120"/>
                <a:ea typeface="Adobe 繁黑體 Std B" pitchFamily="34" charset="-120"/>
              </a:rPr>
              <a:t>碩士在職專班</a:t>
            </a:r>
            <a:r>
              <a:rPr lang="zh-TW" altLang="en-US" sz="1600" dirty="0">
                <a:latin typeface="Adobe 繁黑體 Std B" pitchFamily="34" charset="-120"/>
                <a:ea typeface="Adobe 繁黑體 Std B" pitchFamily="34" charset="-120"/>
              </a:rPr>
              <a:t>研究生</a:t>
            </a:r>
            <a:r>
              <a:rPr lang="zh-TW" altLang="en-US" sz="1600" dirty="0" smtClean="0">
                <a:latin typeface="Adobe 繁黑體 Std B" pitchFamily="34" charset="-120"/>
                <a:ea typeface="Adobe 繁黑體 Std B" pitchFamily="34" charset="-120"/>
              </a:rPr>
              <a:t>。此次</a:t>
            </a:r>
            <a:r>
              <a:rPr lang="zh-TW" altLang="en-US" sz="1600" dirty="0">
                <a:latin typeface="Adobe 繁黑體 Std B" pitchFamily="34" charset="-120"/>
                <a:ea typeface="Adobe 繁黑體 Std B" pitchFamily="34" charset="-120"/>
              </a:rPr>
              <a:t>冒昧寫信叨擾，是想要敬</a:t>
            </a:r>
            <a:r>
              <a:rPr lang="zh-TW" altLang="en-US" sz="1600" dirty="0" smtClean="0">
                <a:latin typeface="Adobe 繁黑體 Std B" pitchFamily="34" charset="-120"/>
                <a:ea typeface="Adobe 繁黑體 Std B" pitchFamily="34" charset="-120"/>
              </a:rPr>
              <a:t>邀您擔任</a:t>
            </a:r>
            <a:r>
              <a:rPr lang="zh-TW" altLang="en-US" sz="1600" dirty="0">
                <a:latin typeface="Adobe 繁黑體 Std B" pitchFamily="34" charset="-120"/>
                <a:ea typeface="Adobe 繁黑體 Std B" pitchFamily="34" charset="-120"/>
              </a:rPr>
              <a:t>碩士論文口試指導委員。若蒙老師答允，並想請教老師於 </a:t>
            </a:r>
            <a:r>
              <a:rPr lang="zh-TW" altLang="en-US" sz="1600" dirty="0" smtClean="0">
                <a:latin typeface="Adobe 繁黑體 Std B" pitchFamily="34" charset="-120"/>
                <a:ea typeface="Adobe 繁黑體 Std B" pitchFamily="34" charset="-120"/>
              </a:rPr>
              <a:t>○○年○○月○</a:t>
            </a:r>
            <a:r>
              <a:rPr lang="zh-TW" altLang="en-US" sz="1600" dirty="0">
                <a:latin typeface="Adobe 繁黑體 Std B" pitchFamily="34" charset="-120"/>
                <a:ea typeface="Adobe 繁黑體 Std B" pitchFamily="34" charset="-120"/>
              </a:rPr>
              <a:t>○</a:t>
            </a:r>
            <a:r>
              <a:rPr lang="zh-TW" altLang="en-US" sz="1600" dirty="0" smtClean="0">
                <a:latin typeface="Adobe 繁黑體 Std B" pitchFamily="34" charset="-120"/>
                <a:ea typeface="Adobe 繁黑體 Std B" pitchFamily="34" charset="-120"/>
              </a:rPr>
              <a:t>日</a:t>
            </a:r>
            <a:r>
              <a:rPr lang="zh-TW" altLang="en-US" sz="1600" dirty="0">
                <a:latin typeface="Adobe 繁黑體 Std B" pitchFamily="34" charset="-120"/>
                <a:ea typeface="Adobe 繁黑體 Std B" pitchFamily="34" charset="-120"/>
              </a:rPr>
              <a:t>至 </a:t>
            </a:r>
            <a:r>
              <a:rPr lang="zh-TW" altLang="en-US" sz="1600" dirty="0" smtClean="0">
                <a:latin typeface="Adobe 繁黑體 Std B" pitchFamily="34" charset="-120"/>
                <a:ea typeface="Adobe 繁黑體 Std B" pitchFamily="34" charset="-120"/>
              </a:rPr>
              <a:t>○○年○○月○</a:t>
            </a:r>
            <a:r>
              <a:rPr lang="zh-TW" altLang="en-US" sz="1600" dirty="0">
                <a:latin typeface="Adobe 繁黑體 Std B" pitchFamily="34" charset="-120"/>
                <a:ea typeface="Adobe 繁黑體 Std B" pitchFamily="34" charset="-120"/>
              </a:rPr>
              <a:t>○</a:t>
            </a:r>
            <a:r>
              <a:rPr lang="zh-TW" altLang="en-US" sz="1600" dirty="0" smtClean="0">
                <a:latin typeface="Adobe 繁黑體 Std B" pitchFamily="34" charset="-120"/>
                <a:ea typeface="Adobe 繁黑體 Std B" pitchFamily="34" charset="-120"/>
              </a:rPr>
              <a:t>日</a:t>
            </a:r>
            <a:r>
              <a:rPr lang="zh-TW" altLang="en-US" sz="1600" dirty="0">
                <a:latin typeface="Adobe 繁黑體 Std B" pitchFamily="34" charset="-120"/>
                <a:ea typeface="Adobe 繁黑體 Std B" pitchFamily="34" charset="-120"/>
              </a:rPr>
              <a:t> 此段時間內，何時方便為學生進行口試。以及，選定 國立交通</a:t>
            </a:r>
            <a:r>
              <a:rPr lang="zh-TW" altLang="en-US" sz="1600" dirty="0" smtClean="0">
                <a:latin typeface="Adobe 繁黑體 Std B" pitchFamily="34" charset="-120"/>
                <a:ea typeface="Adobe 繁黑體 Std B" pitchFamily="34" charset="-120"/>
              </a:rPr>
              <a:t>大學○</a:t>
            </a:r>
            <a:r>
              <a:rPr lang="zh-TW" altLang="en-US" sz="1600" dirty="0">
                <a:latin typeface="Adobe 繁黑體 Std B" pitchFamily="34" charset="-120"/>
                <a:ea typeface="Adobe 繁黑體 Std B" pitchFamily="34" charset="-120"/>
              </a:rPr>
              <a:t>○</a:t>
            </a:r>
            <a:r>
              <a:rPr lang="zh-TW" altLang="en-US" sz="1600" dirty="0" smtClean="0">
                <a:latin typeface="Adobe 繁黑體 Std B" pitchFamily="34" charset="-120"/>
                <a:ea typeface="Adobe 繁黑體 Std B" pitchFamily="34" charset="-120"/>
              </a:rPr>
              <a:t>校</a:t>
            </a:r>
            <a:r>
              <a:rPr lang="zh-TW" altLang="en-US" sz="1600" dirty="0">
                <a:latin typeface="Adobe 繁黑體 Std B" pitchFamily="34" charset="-120"/>
                <a:ea typeface="Adobe 繁黑體 Std B" pitchFamily="34" charset="-120"/>
              </a:rPr>
              <a:t>區 作為口試地點是否妥適，謝謝老師！</a:t>
            </a:r>
          </a:p>
          <a:p>
            <a:r>
              <a:rPr lang="zh-TW" altLang="en-US" sz="1600" dirty="0">
                <a:latin typeface="Adobe 繁黑體 Std B" pitchFamily="34" charset="-120"/>
                <a:ea typeface="Adobe 繁黑體 Std B" pitchFamily="34" charset="-120"/>
              </a:rPr>
              <a:t> </a:t>
            </a:r>
          </a:p>
          <a:p>
            <a:r>
              <a:rPr lang="zh-TW" altLang="en-US" sz="1600" dirty="0">
                <a:latin typeface="Adobe 繁黑體 Std B" pitchFamily="34" charset="-120"/>
                <a:ea typeface="Adobe 繁黑體 Std B" pitchFamily="34" charset="-120"/>
              </a:rPr>
              <a:t>　　學生的指導教授為　</a:t>
            </a:r>
            <a:r>
              <a:rPr lang="zh-TW" altLang="en-US" sz="1600" dirty="0" smtClean="0">
                <a:latin typeface="Adobe 繁黑體 Std B" pitchFamily="34" charset="-120"/>
                <a:ea typeface="Adobe 繁黑體 Std B" pitchFamily="34" charset="-120"/>
              </a:rPr>
              <a:t>○○</a:t>
            </a:r>
            <a:r>
              <a:rPr lang="zh-TW" altLang="en-US" sz="1600" dirty="0">
                <a:latin typeface="Adobe 繁黑體 Std B" pitchFamily="34" charset="-120"/>
                <a:ea typeface="Adobe 繁黑體 Std B" pitchFamily="34" charset="-120"/>
              </a:rPr>
              <a:t>○</a:t>
            </a:r>
            <a:r>
              <a:rPr lang="zh-TW" altLang="en-US" sz="1600" dirty="0" smtClean="0">
                <a:latin typeface="Adobe 繁黑體 Std B" pitchFamily="34" charset="-120"/>
                <a:ea typeface="Adobe 繁黑體 Std B" pitchFamily="34" charset="-120"/>
              </a:rPr>
              <a:t>教授</a:t>
            </a:r>
            <a:r>
              <a:rPr lang="zh-TW" altLang="en-US" sz="1600" dirty="0">
                <a:latin typeface="Adobe 繁黑體 Std B" pitchFamily="34" charset="-120"/>
                <a:ea typeface="Adobe 繁黑體 Std B" pitchFamily="34" charset="-120"/>
              </a:rPr>
              <a:t>，碩士論文題目為</a:t>
            </a:r>
            <a:r>
              <a:rPr lang="zh-TW" altLang="en-US" sz="1600" dirty="0" smtClean="0">
                <a:latin typeface="Adobe 繁黑體 Std B" pitchFamily="34" charset="-120"/>
                <a:ea typeface="Adobe 繁黑體 Std B" pitchFamily="34" charset="-120"/>
              </a:rPr>
              <a:t>「*****************」</a:t>
            </a:r>
            <a:r>
              <a:rPr lang="zh-TW" altLang="en-US" sz="1600" dirty="0">
                <a:latin typeface="Adobe 繁黑體 Std B" pitchFamily="34" charset="-120"/>
                <a:ea typeface="Adobe 繁黑體 Std B" pitchFamily="34" charset="-120"/>
              </a:rPr>
              <a:t>。本論文主要</a:t>
            </a:r>
            <a:r>
              <a:rPr lang="zh-TW" altLang="en-US" sz="1600" dirty="0" smtClean="0">
                <a:latin typeface="Adobe 繁黑體 Std B" pitchFamily="34" charset="-120"/>
                <a:ea typeface="Adobe 繁黑體 Std B" pitchFamily="34" charset="-120"/>
              </a:rPr>
              <a:t>借鑒********學說</a:t>
            </a:r>
            <a:r>
              <a:rPr lang="zh-TW" altLang="en-US" sz="1600" dirty="0">
                <a:latin typeface="Adobe 繁黑體 Std B" pitchFamily="34" charset="-120"/>
                <a:ea typeface="Adobe 繁黑體 Std B" pitchFamily="34" charset="-120"/>
              </a:rPr>
              <a:t>，</a:t>
            </a:r>
            <a:r>
              <a:rPr lang="zh-TW" altLang="en-US" sz="1600" dirty="0" smtClean="0">
                <a:latin typeface="Adobe 繁黑體 Std B" pitchFamily="34" charset="-120"/>
                <a:ea typeface="Adobe 繁黑體 Std B" pitchFamily="34" charset="-120"/>
              </a:rPr>
              <a:t>探究******相關論述。○○老師</a:t>
            </a:r>
            <a:r>
              <a:rPr lang="zh-TW" altLang="en-US" sz="1600" dirty="0">
                <a:latin typeface="Adobe 繁黑體 Std B" pitchFamily="34" charset="-120"/>
                <a:ea typeface="Adobe 繁黑體 Std B" pitchFamily="34" charset="-120"/>
              </a:rPr>
              <a:t>告知學生</a:t>
            </a:r>
            <a:r>
              <a:rPr lang="zh-TW" altLang="en-US" sz="1600" dirty="0" smtClean="0">
                <a:latin typeface="Adobe 繁黑體 Std B" pitchFamily="34" charset="-120"/>
                <a:ea typeface="Adobe 繁黑體 Std B" pitchFamily="34" charset="-120"/>
              </a:rPr>
              <a:t>，○老師為********</a:t>
            </a:r>
            <a:r>
              <a:rPr lang="zh-TW" altLang="en-US" sz="1600" dirty="0">
                <a:latin typeface="Adobe 繁黑體 Std B" pitchFamily="34" charset="-120"/>
                <a:ea typeface="Adobe 繁黑體 Std B" pitchFamily="34" charset="-120"/>
              </a:rPr>
              <a:t>之專家，並</a:t>
            </a:r>
            <a:r>
              <a:rPr lang="zh-TW" altLang="en-US" sz="1600" dirty="0" smtClean="0">
                <a:latin typeface="Adobe 繁黑體 Std B" pitchFamily="34" charset="-120"/>
                <a:ea typeface="Adobe 繁黑體 Std B" pitchFamily="34" charset="-120"/>
              </a:rPr>
              <a:t>在******有</a:t>
            </a:r>
            <a:r>
              <a:rPr lang="zh-TW" altLang="en-US" sz="1600" dirty="0">
                <a:latin typeface="Adobe 繁黑體 Std B" pitchFamily="34" charset="-120"/>
                <a:ea typeface="Adobe 繁黑體 Std B" pitchFamily="34" charset="-120"/>
              </a:rPr>
              <a:t>深刻的研究，學生十分期待能有此機會向　○</a:t>
            </a:r>
            <a:r>
              <a:rPr lang="zh-TW" altLang="en-US" sz="1600" dirty="0" smtClean="0">
                <a:latin typeface="Adobe 繁黑體 Std B" pitchFamily="34" charset="-120"/>
                <a:ea typeface="Adobe 繁黑體 Std B" pitchFamily="34" charset="-120"/>
              </a:rPr>
              <a:t>老師</a:t>
            </a:r>
            <a:r>
              <a:rPr lang="zh-TW" altLang="en-US" sz="1600" dirty="0">
                <a:latin typeface="Adobe 繁黑體 Std B" pitchFamily="34" charset="-120"/>
                <a:ea typeface="Adobe 繁黑體 Std B" pitchFamily="34" charset="-120"/>
              </a:rPr>
              <a:t>請教，充實並深化學生對此議題之理解。</a:t>
            </a:r>
          </a:p>
          <a:p>
            <a:r>
              <a:rPr lang="zh-TW" altLang="en-US" sz="1600" dirty="0">
                <a:latin typeface="Adobe 繁黑體 Std B" pitchFamily="34" charset="-120"/>
                <a:ea typeface="Adobe 繁黑體 Std B" pitchFamily="34" charset="-120"/>
              </a:rPr>
              <a:t> </a:t>
            </a:r>
          </a:p>
          <a:p>
            <a:r>
              <a:rPr lang="zh-TW" altLang="en-US" sz="1600" dirty="0">
                <a:latin typeface="Adobe 繁黑體 Std B" pitchFamily="34" charset="-120"/>
                <a:ea typeface="Adobe 繁黑體 Std B" pitchFamily="34" charset="-120"/>
              </a:rPr>
              <a:t>　　再次謝謝　○</a:t>
            </a:r>
            <a:r>
              <a:rPr lang="zh-TW" altLang="en-US" sz="1600" dirty="0" smtClean="0">
                <a:latin typeface="Adobe 繁黑體 Std B" pitchFamily="34" charset="-120"/>
                <a:ea typeface="Adobe 繁黑體 Std B" pitchFamily="34" charset="-120"/>
              </a:rPr>
              <a:t>老師</a:t>
            </a:r>
            <a:r>
              <a:rPr lang="zh-TW" altLang="en-US" sz="1600" dirty="0">
                <a:latin typeface="Adobe 繁黑體 Std B" pitchFamily="34" charset="-120"/>
                <a:ea typeface="Adobe 繁黑體 Std B" pitchFamily="34" charset="-120"/>
              </a:rPr>
              <a:t>撥冗閱讀此信，以下為學生的聯絡資訊，如　○</a:t>
            </a:r>
            <a:r>
              <a:rPr lang="zh-TW" altLang="en-US" sz="1600" dirty="0" smtClean="0">
                <a:latin typeface="Adobe 繁黑體 Std B" pitchFamily="34" charset="-120"/>
                <a:ea typeface="Adobe 繁黑體 Std B" pitchFamily="34" charset="-120"/>
              </a:rPr>
              <a:t>老師</a:t>
            </a:r>
            <a:r>
              <a:rPr lang="zh-TW" altLang="en-US" sz="1600" dirty="0">
                <a:latin typeface="Adobe 繁黑體 Std B" pitchFamily="34" charset="-120"/>
                <a:ea typeface="Adobe 繁黑體 Std B" pitchFamily="34" charset="-120"/>
              </a:rPr>
              <a:t>有任何問題，請您不吝隨時賜告。</a:t>
            </a:r>
          </a:p>
          <a:p>
            <a:r>
              <a:rPr lang="zh-TW" altLang="en-US" sz="1600" dirty="0">
                <a:latin typeface="Adobe 繁黑體 Std B" pitchFamily="34" charset="-120"/>
                <a:ea typeface="Adobe 繁黑體 Std B" pitchFamily="34" charset="-120"/>
              </a:rPr>
              <a:t> </a:t>
            </a:r>
          </a:p>
          <a:p>
            <a:r>
              <a:rPr lang="zh-TW" altLang="en-US" sz="1600" dirty="0" smtClean="0">
                <a:latin typeface="Adobe 繁黑體 Std B" pitchFamily="34" charset="-120"/>
                <a:ea typeface="Adobe 繁黑體 Std B" pitchFamily="34" charset="-120"/>
              </a:rPr>
              <a:t>○○○</a:t>
            </a:r>
            <a:endParaRPr lang="en-US" altLang="zh-TW" sz="1600" dirty="0" smtClean="0">
              <a:latin typeface="Adobe 繁黑體 Std B" pitchFamily="34" charset="-120"/>
              <a:ea typeface="Adobe 繁黑體 Std B" pitchFamily="34" charset="-120"/>
            </a:endParaRPr>
          </a:p>
          <a:p>
            <a:r>
              <a:rPr lang="en-US" altLang="zh-TW" sz="1600" dirty="0" smtClean="0">
                <a:latin typeface="Adobe 繁黑體 Std B" pitchFamily="34" charset="-120"/>
                <a:ea typeface="Adobe 繁黑體 Std B" pitchFamily="34" charset="-120"/>
              </a:rPr>
              <a:t>l</a:t>
            </a:r>
            <a:r>
              <a:rPr lang="en-US" altLang="zh-TW" sz="1600" dirty="0">
                <a:latin typeface="Adobe 繁黑體 Std B" pitchFamily="34" charset="-120"/>
                <a:ea typeface="Adobe 繁黑體 Std B" pitchFamily="34" charset="-120"/>
              </a:rPr>
              <a:t>   </a:t>
            </a:r>
            <a:r>
              <a:rPr lang="zh-TW" altLang="en-US" sz="1600" dirty="0">
                <a:latin typeface="Adobe 繁黑體 Std B" pitchFamily="34" charset="-120"/>
                <a:ea typeface="Adobe 繁黑體 Std B" pitchFamily="34" charset="-120"/>
              </a:rPr>
              <a:t>手機：</a:t>
            </a:r>
            <a:r>
              <a:rPr lang="en-US" altLang="zh-TW" sz="1600" dirty="0" smtClean="0">
                <a:latin typeface="Adobe 繁黑體 Std B" pitchFamily="34" charset="-120"/>
                <a:ea typeface="Adobe 繁黑體 Std B" pitchFamily="34" charset="-120"/>
              </a:rPr>
              <a:t>0900-000-000</a:t>
            </a:r>
            <a:endParaRPr lang="zh-TW" altLang="en-US" sz="1600" dirty="0">
              <a:latin typeface="Adobe 繁黑體 Std B" pitchFamily="34" charset="-120"/>
              <a:ea typeface="Adobe 繁黑體 Std B" pitchFamily="34" charset="-120"/>
            </a:endParaRPr>
          </a:p>
          <a:p>
            <a:r>
              <a:rPr lang="en-US" altLang="zh-TW" sz="1600" dirty="0">
                <a:latin typeface="Adobe 繁黑體 Std B" pitchFamily="34" charset="-120"/>
                <a:ea typeface="Adobe 繁黑體 Std B" pitchFamily="34" charset="-120"/>
              </a:rPr>
              <a:t>l   </a:t>
            </a:r>
            <a:r>
              <a:rPr lang="zh-TW" altLang="en-US" sz="1600" dirty="0">
                <a:latin typeface="Adobe 繁黑體 Std B" pitchFamily="34" charset="-120"/>
                <a:ea typeface="Adobe 繁黑體 Std B" pitchFamily="34" charset="-120"/>
              </a:rPr>
              <a:t>信箱</a:t>
            </a:r>
            <a:r>
              <a:rPr lang="zh-TW" altLang="en-US" sz="1600" dirty="0" smtClean="0">
                <a:latin typeface="Adobe 繁黑體 Std B" pitchFamily="34" charset="-120"/>
                <a:ea typeface="Adobe 繁黑體 Std B" pitchFamily="34" charset="-120"/>
              </a:rPr>
              <a:t>：</a:t>
            </a:r>
            <a:r>
              <a:rPr lang="en-US" altLang="zh-TW" sz="1600" u="sng" dirty="0" smtClean="0">
                <a:latin typeface="Adobe 繁黑體 Std B" pitchFamily="34" charset="-120"/>
                <a:ea typeface="Adobe 繁黑體 Std B" pitchFamily="34" charset="-120"/>
              </a:rPr>
              <a:t>123456@gmail.com</a:t>
            </a:r>
            <a:endParaRPr lang="en-US" altLang="zh-TW" sz="1600" u="sng" dirty="0">
              <a:latin typeface="Adobe 繁黑體 Std B" pitchFamily="34" charset="-120"/>
              <a:ea typeface="Adobe 繁黑體 Std B" pitchFamily="34" charset="-120"/>
            </a:endParaRPr>
          </a:p>
          <a:p>
            <a:r>
              <a:rPr lang="en-US" altLang="zh-TW" sz="1600" dirty="0">
                <a:latin typeface="Adobe 繁黑體 Std B" pitchFamily="34" charset="-120"/>
                <a:ea typeface="Adobe 繁黑體 Std B" pitchFamily="34" charset="-120"/>
              </a:rPr>
              <a:t>l   </a:t>
            </a:r>
            <a:r>
              <a:rPr lang="zh-TW" altLang="en-US" sz="1600" dirty="0">
                <a:latin typeface="Adobe 繁黑體 Std B" pitchFamily="34" charset="-120"/>
                <a:ea typeface="Adobe 繁黑體 Std B" pitchFamily="34" charset="-120"/>
              </a:rPr>
              <a:t>口試時間</a:t>
            </a:r>
            <a:r>
              <a:rPr lang="zh-TW" altLang="en-US" sz="1600" dirty="0" smtClean="0">
                <a:latin typeface="Adobe 繁黑體 Std B" pitchFamily="34" charset="-120"/>
                <a:ea typeface="Adobe 繁黑體 Std B" pitchFamily="34" charset="-120"/>
              </a:rPr>
              <a:t>：○○年○○月○</a:t>
            </a:r>
            <a:r>
              <a:rPr lang="zh-TW" altLang="en-US" sz="1600" dirty="0">
                <a:latin typeface="Adobe 繁黑體 Std B" pitchFamily="34" charset="-120"/>
                <a:ea typeface="Adobe 繁黑體 Std B" pitchFamily="34" charset="-120"/>
              </a:rPr>
              <a:t>○</a:t>
            </a:r>
            <a:r>
              <a:rPr lang="zh-TW" altLang="en-US" sz="1600" dirty="0" smtClean="0">
                <a:latin typeface="Adobe 繁黑體 Std B" pitchFamily="34" charset="-120"/>
                <a:ea typeface="Adobe 繁黑體 Std B" pitchFamily="34" charset="-120"/>
              </a:rPr>
              <a:t>日至○○年○○月○</a:t>
            </a:r>
            <a:r>
              <a:rPr lang="zh-TW" altLang="en-US" sz="1600" dirty="0">
                <a:latin typeface="Adobe 繁黑體 Std B" pitchFamily="34" charset="-120"/>
                <a:ea typeface="Adobe 繁黑體 Std B" pitchFamily="34" charset="-120"/>
              </a:rPr>
              <a:t>○</a:t>
            </a:r>
            <a:r>
              <a:rPr lang="zh-TW" altLang="en-US" sz="1600" dirty="0" smtClean="0">
                <a:latin typeface="Adobe 繁黑體 Std B" pitchFamily="34" charset="-120"/>
                <a:ea typeface="Adobe 繁黑體 Std B" pitchFamily="34" charset="-120"/>
              </a:rPr>
              <a:t>日</a:t>
            </a:r>
            <a:r>
              <a:rPr lang="zh-TW" altLang="en-US" sz="1600" dirty="0">
                <a:latin typeface="Adobe 繁黑體 Std B" pitchFamily="34" charset="-120"/>
                <a:ea typeface="Adobe 繁黑體 Std B" pitchFamily="34" charset="-120"/>
              </a:rPr>
              <a:t>（請老師賜覆您許可的時間）</a:t>
            </a:r>
          </a:p>
          <a:p>
            <a:r>
              <a:rPr lang="en-US" altLang="zh-TW" sz="1600" dirty="0">
                <a:latin typeface="Adobe 繁黑體 Std B" pitchFamily="34" charset="-120"/>
                <a:ea typeface="Adobe 繁黑體 Std B" pitchFamily="34" charset="-120"/>
              </a:rPr>
              <a:t>l   </a:t>
            </a:r>
            <a:r>
              <a:rPr lang="zh-TW" altLang="en-US" sz="1600" dirty="0">
                <a:latin typeface="Adobe 繁黑體 Std B" pitchFamily="34" charset="-120"/>
                <a:ea typeface="Adobe 繁黑體 Std B" pitchFamily="34" charset="-120"/>
              </a:rPr>
              <a:t>口試地點：</a:t>
            </a:r>
            <a:r>
              <a:rPr lang="zh-TW" altLang="en-US" sz="1600" dirty="0" smtClean="0">
                <a:latin typeface="Adobe 繁黑體 Std B" pitchFamily="34" charset="-120"/>
                <a:ea typeface="Adobe 繁黑體 Std B" pitchFamily="34" charset="-120"/>
              </a:rPr>
              <a:t>國立陽明交通</a:t>
            </a:r>
            <a:r>
              <a:rPr lang="zh-TW" altLang="en-US" sz="1600" dirty="0" smtClean="0">
                <a:latin typeface="Adobe 繁黑體 Std B" pitchFamily="34" charset="-120"/>
                <a:ea typeface="Adobe 繁黑體 Std B" pitchFamily="34" charset="-120"/>
              </a:rPr>
              <a:t>大學○</a:t>
            </a:r>
            <a:r>
              <a:rPr lang="zh-TW" altLang="en-US" sz="1600" dirty="0">
                <a:latin typeface="Adobe 繁黑體 Std B" pitchFamily="34" charset="-120"/>
                <a:ea typeface="Adobe 繁黑體 Std B" pitchFamily="34" charset="-120"/>
              </a:rPr>
              <a:t>○</a:t>
            </a:r>
            <a:r>
              <a:rPr lang="zh-TW" altLang="en-US" sz="1600" dirty="0" smtClean="0">
                <a:latin typeface="Adobe 繁黑體 Std B" pitchFamily="34" charset="-120"/>
                <a:ea typeface="Adobe 繁黑體 Std B" pitchFamily="34" charset="-120"/>
              </a:rPr>
              <a:t>校</a:t>
            </a:r>
            <a:r>
              <a:rPr lang="zh-TW" altLang="en-US" sz="1600" dirty="0">
                <a:latin typeface="Adobe 繁黑體 Std B" pitchFamily="34" charset="-120"/>
                <a:ea typeface="Adobe 繁黑體 Std B" pitchFamily="34" charset="-120"/>
              </a:rPr>
              <a:t>區（</a:t>
            </a:r>
            <a:r>
              <a:rPr lang="en-US" altLang="zh-TW" sz="1600" dirty="0">
                <a:latin typeface="Adobe 繁黑體 Std B" pitchFamily="34" charset="-120"/>
                <a:ea typeface="Adobe 繁黑體 Std B" pitchFamily="34" charset="-120"/>
              </a:rPr>
              <a:t>100</a:t>
            </a:r>
            <a:r>
              <a:rPr lang="zh-TW" altLang="en-US" sz="1600" dirty="0">
                <a:latin typeface="Adobe 繁黑體 Std B" pitchFamily="34" charset="-120"/>
                <a:ea typeface="Adobe 繁黑體 Std B" pitchFamily="34" charset="-120"/>
              </a:rPr>
              <a:t>台北市中正區忠孝西路一段</a:t>
            </a:r>
            <a:r>
              <a:rPr lang="en-US" altLang="zh-TW" sz="1600" dirty="0">
                <a:latin typeface="Adobe 繁黑體 Std B" pitchFamily="34" charset="-120"/>
                <a:ea typeface="Adobe 繁黑體 Std B" pitchFamily="34" charset="-120"/>
              </a:rPr>
              <a:t>118</a:t>
            </a:r>
            <a:r>
              <a:rPr lang="zh-TW" altLang="en-US" sz="1600" dirty="0" smtClean="0">
                <a:latin typeface="Adobe 繁黑體 Std B" pitchFamily="34" charset="-120"/>
                <a:ea typeface="Adobe 繁黑體 Std B" pitchFamily="34" charset="-120"/>
              </a:rPr>
              <a:t>號</a:t>
            </a:r>
            <a:r>
              <a:rPr lang="en-US" altLang="zh-TW" sz="1600" dirty="0" smtClean="0">
                <a:latin typeface="Adobe 繁黑體 Std B" pitchFamily="34" charset="-120"/>
                <a:ea typeface="Adobe 繁黑體 Std B" pitchFamily="34" charset="-120"/>
              </a:rPr>
              <a:t>or</a:t>
            </a:r>
            <a:r>
              <a:rPr lang="zh-TW" altLang="en-US" sz="1600" dirty="0" smtClean="0">
                <a:latin typeface="Adobe 繁黑體 Std B" pitchFamily="34" charset="-120"/>
                <a:ea typeface="Adobe 繁黑體 Std B" pitchFamily="34" charset="-120"/>
              </a:rPr>
              <a:t>新竹市大學路</a:t>
            </a:r>
            <a:r>
              <a:rPr lang="en-US" altLang="zh-TW" sz="1600" dirty="0" smtClean="0">
                <a:latin typeface="Adobe 繁黑體 Std B" pitchFamily="34" charset="-120"/>
                <a:ea typeface="Adobe 繁黑體 Std B" pitchFamily="34" charset="-120"/>
              </a:rPr>
              <a:t>1001</a:t>
            </a:r>
            <a:r>
              <a:rPr lang="zh-TW" altLang="en-US" sz="1600" dirty="0" smtClean="0">
                <a:latin typeface="Adobe 繁黑體 Std B" pitchFamily="34" charset="-120"/>
                <a:ea typeface="Adobe 繁黑體 Std B" pitchFamily="34" charset="-120"/>
              </a:rPr>
              <a:t>號陽明交大</a:t>
            </a:r>
            <a:r>
              <a:rPr lang="zh-TW" altLang="en-US" sz="1600" dirty="0" smtClean="0">
                <a:latin typeface="Adobe 繁黑體 Std B" pitchFamily="34" charset="-120"/>
                <a:ea typeface="Adobe 繁黑體 Std B" pitchFamily="34" charset="-120"/>
              </a:rPr>
              <a:t>管理二館）</a:t>
            </a:r>
            <a:r>
              <a:rPr lang="zh-TW" altLang="en-US" sz="1600" dirty="0">
                <a:latin typeface="Adobe 繁黑體 Std B" pitchFamily="34" charset="-120"/>
                <a:ea typeface="Adobe 繁黑體 Std B" pitchFamily="34" charset="-120"/>
              </a:rPr>
              <a:t>（請老師賜覆地點是否合適）</a:t>
            </a:r>
          </a:p>
          <a:p>
            <a:r>
              <a:rPr lang="zh-TW" altLang="en-US" sz="1600" dirty="0">
                <a:latin typeface="Adobe 繁黑體 Std B" pitchFamily="34" charset="-120"/>
                <a:ea typeface="Adobe 繁黑體 Std B" pitchFamily="34" charset="-120"/>
              </a:rPr>
              <a:t> </a:t>
            </a:r>
          </a:p>
          <a:p>
            <a:r>
              <a:rPr lang="zh-TW" altLang="en-US" sz="1600" dirty="0">
                <a:latin typeface="Adobe 繁黑體 Std B" pitchFamily="34" charset="-120"/>
                <a:ea typeface="Adobe 繁黑體 Std B" pitchFamily="34" charset="-120"/>
              </a:rPr>
              <a:t>敬祝　教安</a:t>
            </a:r>
          </a:p>
          <a:p>
            <a:r>
              <a:rPr lang="zh-TW" altLang="en-US" sz="1600" dirty="0">
                <a:latin typeface="Adobe 繁黑體 Std B" pitchFamily="34" charset="-120"/>
                <a:ea typeface="Adobe 繁黑體 Std B" pitchFamily="34" charset="-120"/>
              </a:rPr>
              <a:t> </a:t>
            </a:r>
          </a:p>
          <a:p>
            <a:r>
              <a:rPr lang="zh-TW" altLang="en-US" sz="1600" dirty="0">
                <a:latin typeface="Adobe 繁黑體 Std B" pitchFamily="34" charset="-120"/>
                <a:ea typeface="Adobe 繁黑體 Std B" pitchFamily="34" charset="-120"/>
              </a:rPr>
              <a:t>　　　　　　</a:t>
            </a:r>
            <a:r>
              <a:rPr lang="zh-TW" altLang="en-US" sz="1600" dirty="0" smtClean="0">
                <a:latin typeface="Adobe 繁黑體 Std B" pitchFamily="34" charset="-120"/>
                <a:ea typeface="Adobe 繁黑體 Std B" pitchFamily="34" charset="-120"/>
              </a:rPr>
              <a:t>國立</a:t>
            </a:r>
            <a:r>
              <a:rPr lang="zh-TW" altLang="en-US" sz="1600" dirty="0">
                <a:latin typeface="Adobe 繁黑體 Std B" pitchFamily="34" charset="-120"/>
                <a:ea typeface="Adobe 繁黑體 Std B" pitchFamily="34" charset="-120"/>
              </a:rPr>
              <a:t>陽明</a:t>
            </a:r>
            <a:r>
              <a:rPr lang="zh-TW" altLang="en-US" sz="1600" dirty="0" smtClean="0">
                <a:latin typeface="Adobe 繁黑體 Std B" pitchFamily="34" charset="-120"/>
                <a:ea typeface="Adobe 繁黑體 Std B" pitchFamily="34" charset="-120"/>
              </a:rPr>
              <a:t>交通</a:t>
            </a:r>
            <a:r>
              <a:rPr lang="zh-TW" altLang="en-US" sz="1600" dirty="0">
                <a:latin typeface="Adobe 繁黑體 Std B" pitchFamily="34" charset="-120"/>
                <a:ea typeface="Adobe 繁黑體 Std B" pitchFamily="34" charset="-120"/>
              </a:rPr>
              <a:t>大學科技法律研究所</a:t>
            </a:r>
          </a:p>
          <a:p>
            <a:r>
              <a:rPr lang="zh-TW" altLang="en-US" sz="1600" dirty="0">
                <a:latin typeface="Adobe 繁黑體 Std B" pitchFamily="34" charset="-120"/>
                <a:ea typeface="Adobe 繁黑體 Std B" pitchFamily="34" charset="-120"/>
              </a:rPr>
              <a:t>　　　　　　　　　　　　　　　　碩士生　</a:t>
            </a:r>
            <a:r>
              <a:rPr lang="zh-TW" altLang="en-US" sz="1600" dirty="0" smtClean="0">
                <a:latin typeface="Adobe 繁黑體 Std B" pitchFamily="34" charset="-120"/>
                <a:ea typeface="Adobe 繁黑體 Std B" pitchFamily="34" charset="-120"/>
              </a:rPr>
              <a:t>○○</a:t>
            </a:r>
            <a:r>
              <a:rPr lang="zh-TW" altLang="en-US" sz="1600" dirty="0">
                <a:latin typeface="Adobe 繁黑體 Std B" pitchFamily="34" charset="-120"/>
                <a:ea typeface="Adobe 繁黑體 Std B" pitchFamily="34" charset="-120"/>
              </a:rPr>
              <a:t>○　敬上</a:t>
            </a:r>
          </a:p>
          <a:p>
            <a:endParaRPr lang="zh-TW" altLang="en-US" sz="1600" dirty="0">
              <a:latin typeface="Adobe 繁黑體 Std B" pitchFamily="34" charset="-120"/>
              <a:ea typeface="Adobe 繁黑體 Std B" pitchFamily="34" charset="-120"/>
            </a:endParaRPr>
          </a:p>
        </p:txBody>
      </p:sp>
      <p:sp>
        <p:nvSpPr>
          <p:cNvPr id="5" name="文字方塊 4"/>
          <p:cNvSpPr txBox="1"/>
          <p:nvPr/>
        </p:nvSpPr>
        <p:spPr>
          <a:xfrm>
            <a:off x="171760" y="370358"/>
            <a:ext cx="2441694" cy="338554"/>
          </a:xfrm>
          <a:prstGeom prst="rect">
            <a:avLst/>
          </a:prstGeom>
          <a:noFill/>
        </p:spPr>
        <p:txBody>
          <a:bodyPr wrap="none" rtlCol="0">
            <a:spAutoFit/>
          </a:bodyPr>
          <a:lstStyle/>
          <a:p>
            <a:r>
              <a:rPr lang="en-US" altLang="zh-TW" sz="1600" dirty="0" smtClean="0">
                <a:solidFill>
                  <a:srgbClr val="0000FF"/>
                </a:solidFill>
                <a:latin typeface="Adobe 繁黑體 Std B" pitchFamily="34" charset="-120"/>
                <a:ea typeface="Adobe 繁黑體 Std B" pitchFamily="34" charset="-120"/>
              </a:rPr>
              <a:t>【</a:t>
            </a:r>
            <a:r>
              <a:rPr lang="zh-TW" altLang="en-US" sz="1600" dirty="0" smtClean="0">
                <a:solidFill>
                  <a:srgbClr val="0000FF"/>
                </a:solidFill>
                <a:latin typeface="Adobe 繁黑體 Std B" pitchFamily="34" charset="-120"/>
                <a:ea typeface="Adobe 繁黑體 Std B" pitchFamily="34" charset="-120"/>
              </a:rPr>
              <a:t>給口委的邀請信範例</a:t>
            </a:r>
            <a:r>
              <a:rPr lang="en-US" altLang="zh-TW" sz="1600" dirty="0" smtClean="0">
                <a:solidFill>
                  <a:srgbClr val="0000FF"/>
                </a:solidFill>
                <a:latin typeface="Adobe 繁黑體 Std B" pitchFamily="34" charset="-120"/>
                <a:ea typeface="Adobe 繁黑體 Std B" pitchFamily="34" charset="-120"/>
              </a:rPr>
              <a:t>】</a:t>
            </a:r>
            <a:endParaRPr lang="zh-TW" altLang="en-US" sz="1600" dirty="0">
              <a:solidFill>
                <a:srgbClr val="0000FF"/>
              </a:solidFill>
              <a:latin typeface="Adobe 繁黑體 Std B" pitchFamily="34" charset="-120"/>
              <a:ea typeface="Adobe 繁黑體 Std B" pitchFamily="34" charset="-120"/>
            </a:endParaRPr>
          </a:p>
        </p:txBody>
      </p:sp>
    </p:spTree>
    <p:extLst>
      <p:ext uri="{BB962C8B-B14F-4D97-AF65-F5344CB8AC3E}">
        <p14:creationId xmlns:p14="http://schemas.microsoft.com/office/powerpoint/2010/main" val="358643423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6673" y="107504"/>
            <a:ext cx="5904656" cy="9848850"/>
          </a:xfrm>
          <a:prstGeom prst="rect">
            <a:avLst/>
          </a:prstGeom>
        </p:spPr>
        <p:txBody>
          <a:bodyPr wrap="square">
            <a:spAutoFit/>
          </a:bodyPr>
          <a:lstStyle/>
          <a:p>
            <a:r>
              <a:rPr lang="zh-TW" altLang="en-US" dirty="0" smtClean="0">
                <a:solidFill>
                  <a:srgbClr val="FF0000"/>
                </a:solidFill>
                <a:latin typeface="Adobe 繁黑體 Std B" pitchFamily="34" charset="-120"/>
                <a:ea typeface="Adobe 繁黑體 Std B" pitchFamily="34" charset="-120"/>
              </a:rPr>
              <a:t>步驟九</a:t>
            </a:r>
            <a:r>
              <a:rPr lang="en-US" altLang="zh-TW" dirty="0" smtClean="0">
                <a:solidFill>
                  <a:srgbClr val="FF0000"/>
                </a:solidFill>
                <a:latin typeface="Adobe 繁黑體 Std B" pitchFamily="34" charset="-120"/>
                <a:ea typeface="Adobe 繁黑體 Std B" pitchFamily="34" charset="-120"/>
              </a:rPr>
              <a:t>-1</a:t>
            </a:r>
            <a:r>
              <a:rPr lang="zh-TW" altLang="en-US" dirty="0" smtClean="0">
                <a:solidFill>
                  <a:srgbClr val="FF0000"/>
                </a:solidFill>
                <a:latin typeface="Adobe 繁黑體 Std B" pitchFamily="34" charset="-120"/>
                <a:ea typeface="Adobe 繁黑體 Std B" pitchFamily="34" charset="-120"/>
              </a:rPr>
              <a:t> </a:t>
            </a:r>
            <a:r>
              <a:rPr lang="en-US" altLang="zh-TW" dirty="0" smtClean="0">
                <a:solidFill>
                  <a:srgbClr val="FF0000"/>
                </a:solidFill>
                <a:latin typeface="Adobe 繁黑體 Std B" pitchFamily="34" charset="-120"/>
                <a:ea typeface="Adobe 繁黑體 Std B" pitchFamily="34" charset="-120"/>
              </a:rPr>
              <a:t>:</a:t>
            </a:r>
            <a:r>
              <a:rPr lang="zh-TW" altLang="en-US" dirty="0" smtClean="0">
                <a:solidFill>
                  <a:srgbClr val="FF0000"/>
                </a:solidFill>
                <a:latin typeface="Adobe 繁黑體 Std B" pitchFamily="34" charset="-120"/>
                <a:ea typeface="Adobe 繁黑體 Std B" pitchFamily="34" charset="-120"/>
              </a:rPr>
              <a:t> </a:t>
            </a:r>
            <a:r>
              <a:rPr lang="zh-TW" altLang="en-US" dirty="0" smtClean="0">
                <a:latin typeface="Adobe 繁黑體 Std B" pitchFamily="34" charset="-120"/>
                <a:ea typeface="Adobe 繁黑體 Std B" pitchFamily="34" charset="-120"/>
              </a:rPr>
              <a:t>口試地點在台北</a:t>
            </a:r>
            <a:endParaRPr lang="en-US" altLang="zh-TW" dirty="0" smtClean="0">
              <a:latin typeface="Adobe 繁黑體 Std B" pitchFamily="34" charset="-120"/>
              <a:ea typeface="Adobe 繁黑體 Std B" pitchFamily="34" charset="-120"/>
            </a:endParaRPr>
          </a:p>
          <a:p>
            <a:endParaRPr lang="en-US" altLang="zh-TW" dirty="0">
              <a:latin typeface="Adobe 繁黑體 Std B" pitchFamily="34" charset="-120"/>
              <a:ea typeface="Adobe 繁黑體 Std B" pitchFamily="34" charset="-120"/>
            </a:endParaRPr>
          </a:p>
          <a:p>
            <a:r>
              <a:rPr lang="zh-TW" altLang="en-US" dirty="0" smtClean="0">
                <a:solidFill>
                  <a:srgbClr val="0000FF"/>
                </a:solidFill>
                <a:latin typeface="Adobe 繁黑體 Std B" pitchFamily="34" charset="-120"/>
                <a:ea typeface="Adobe 繁黑體 Std B" pitchFamily="34" charset="-120"/>
              </a:rPr>
              <a:t>注意事項 </a:t>
            </a:r>
            <a:r>
              <a:rPr lang="en-US" altLang="zh-TW" dirty="0" smtClean="0">
                <a:solidFill>
                  <a:srgbClr val="0000FF"/>
                </a:solidFill>
                <a:latin typeface="Adobe 繁黑體 Std B" pitchFamily="34" charset="-120"/>
                <a:ea typeface="Adobe 繁黑體 Std B" pitchFamily="34" charset="-120"/>
              </a:rPr>
              <a:t>:</a:t>
            </a:r>
          </a:p>
          <a:p>
            <a:r>
              <a:rPr lang="en-US" altLang="zh-TW" sz="1500" dirty="0" smtClean="0">
                <a:latin typeface="Adobe 繁黑體 Std B" pitchFamily="34" charset="-120"/>
                <a:ea typeface="Adobe 繁黑體 Std B" pitchFamily="34" charset="-120"/>
              </a:rPr>
              <a:t>1.</a:t>
            </a:r>
            <a:r>
              <a:rPr lang="zh-TW" altLang="en-US" sz="1500" dirty="0" smtClean="0">
                <a:latin typeface="Adobe 繁黑體 Std B" pitchFamily="34" charset="-120"/>
                <a:ea typeface="Adobe 繁黑體 Std B" pitchFamily="34" charset="-120"/>
              </a:rPr>
              <a:t>台北</a:t>
            </a:r>
            <a:r>
              <a:rPr lang="zh-TW" altLang="en-US" sz="1500" dirty="0">
                <a:latin typeface="Adobe 繁黑體 Std B" pitchFamily="34" charset="-120"/>
                <a:ea typeface="Adobe 繁黑體 Std B" pitchFamily="34" charset="-120"/>
              </a:rPr>
              <a:t>地點</a:t>
            </a:r>
            <a:r>
              <a:rPr lang="zh-TW" altLang="en-US" sz="1500" dirty="0" smtClean="0">
                <a:latin typeface="Adobe 繁黑體 Std B" pitchFamily="34" charset="-120"/>
                <a:ea typeface="Adobe 繁黑體 Std B" pitchFamily="34" charset="-120"/>
              </a:rPr>
              <a:t>通常是第四會議室</a:t>
            </a:r>
            <a:endParaRPr lang="en-US" altLang="zh-TW" sz="1500" dirty="0" smtClean="0">
              <a:latin typeface="Adobe 繁黑體 Std B" pitchFamily="34" charset="-120"/>
              <a:ea typeface="Adobe 繁黑體 Std B" pitchFamily="34" charset="-120"/>
            </a:endParaRPr>
          </a:p>
          <a:p>
            <a:r>
              <a:rPr lang="zh-TW" altLang="en-US" sz="1500" dirty="0" smtClean="0">
                <a:latin typeface="Adobe 繁黑體 Std B" pitchFamily="34" charset="-120"/>
                <a:ea typeface="Adobe 繁黑體 Std B" pitchFamily="34" charset="-120"/>
              </a:rPr>
              <a:t>地點在台北校區</a:t>
            </a:r>
            <a:r>
              <a:rPr lang="zh-TW" altLang="en-US" sz="1500" dirty="0" smtClean="0">
                <a:solidFill>
                  <a:srgbClr val="FF0000"/>
                </a:solidFill>
                <a:latin typeface="Adobe 繁黑體 Std B" pitchFamily="34" charset="-120"/>
                <a:ea typeface="Adobe 繁黑體 Std B" pitchFamily="34" charset="-120"/>
              </a:rPr>
              <a:t>四樓</a:t>
            </a:r>
            <a:r>
              <a:rPr lang="en-US" altLang="zh-TW" sz="1500" dirty="0" smtClean="0">
                <a:latin typeface="Adobe 繁黑體 Std B" pitchFamily="34" charset="-120"/>
                <a:ea typeface="Adobe 繁黑體 Std B" pitchFamily="34" charset="-120"/>
              </a:rPr>
              <a:t>(</a:t>
            </a:r>
            <a:r>
              <a:rPr lang="zh-TW" altLang="en-US" sz="1500" dirty="0" smtClean="0">
                <a:latin typeface="Adobe 繁黑體 Std B" pitchFamily="34" charset="-120"/>
                <a:ea typeface="Adobe 繁黑體 Std B" pitchFamily="34" charset="-120"/>
              </a:rPr>
              <a:t>台北市忠孝西路一段</a:t>
            </a:r>
            <a:r>
              <a:rPr lang="en-US" altLang="zh-TW" sz="1500" dirty="0" smtClean="0">
                <a:latin typeface="Adobe 繁黑體 Std B" pitchFamily="34" charset="-120"/>
                <a:ea typeface="Adobe 繁黑體 Std B" pitchFamily="34" charset="-120"/>
              </a:rPr>
              <a:t>114</a:t>
            </a:r>
            <a:r>
              <a:rPr lang="zh-TW" altLang="en-US" sz="1500" dirty="0" smtClean="0">
                <a:latin typeface="Adobe 繁黑體 Std B" pitchFamily="34" charset="-120"/>
                <a:ea typeface="Adobe 繁黑體 Std B" pitchFamily="34" charset="-120"/>
              </a:rPr>
              <a:t>號</a:t>
            </a:r>
            <a:r>
              <a:rPr lang="en-US" altLang="zh-TW" sz="1500" dirty="0" smtClean="0">
                <a:latin typeface="Adobe 繁黑體 Std B" pitchFamily="34" charset="-120"/>
                <a:ea typeface="Adobe 繁黑體 Std B" pitchFamily="34" charset="-120"/>
              </a:rPr>
              <a:t>)</a:t>
            </a:r>
          </a:p>
          <a:p>
            <a:r>
              <a:rPr lang="en-US" altLang="zh-TW" sz="1500" dirty="0" smtClean="0">
                <a:latin typeface="Adobe 繁黑體 Std B" pitchFamily="34" charset="-120"/>
                <a:ea typeface="Adobe 繁黑體 Std B" pitchFamily="34" charset="-120"/>
              </a:rPr>
              <a:t>&lt;</a:t>
            </a:r>
            <a:r>
              <a:rPr lang="zh-TW" altLang="en-US" sz="1500" dirty="0" smtClean="0">
                <a:latin typeface="Adobe 繁黑體 Std B" pitchFamily="34" charset="-120"/>
                <a:ea typeface="Adobe 繁黑體 Std B" pitchFamily="34" charset="-120"/>
              </a:rPr>
              <a:t>電梯上四樓右轉再右轉到底</a:t>
            </a:r>
            <a:r>
              <a:rPr lang="en-US" altLang="zh-TW" sz="1500" dirty="0" smtClean="0">
                <a:latin typeface="Adobe 繁黑體 Std B" pitchFamily="34" charset="-120"/>
                <a:ea typeface="Adobe 繁黑體 Std B" pitchFamily="34" charset="-120"/>
              </a:rPr>
              <a:t>&gt;</a:t>
            </a:r>
            <a:r>
              <a:rPr lang="zh-TW" altLang="en-US" sz="1500" dirty="0" smtClean="0">
                <a:latin typeface="Adobe 繁黑體 Std B" pitchFamily="34" charset="-120"/>
                <a:ea typeface="Adobe 繁黑體 Std B" pitchFamily="34" charset="-120"/>
              </a:rPr>
              <a:t> </a:t>
            </a:r>
            <a:endParaRPr lang="en-US" altLang="zh-TW" sz="1500" dirty="0" smtClean="0">
              <a:latin typeface="Adobe 繁黑體 Std B" pitchFamily="34" charset="-120"/>
              <a:ea typeface="Adobe 繁黑體 Std B" pitchFamily="34" charset="-120"/>
            </a:endParaRPr>
          </a:p>
          <a:p>
            <a:r>
              <a:rPr lang="zh-TW" altLang="en-US" sz="1500" dirty="0">
                <a:solidFill>
                  <a:srgbClr val="FF0000"/>
                </a:solidFill>
                <a:latin typeface="Adobe 繁黑體 Std B" pitchFamily="34" charset="-120"/>
                <a:ea typeface="Adobe 繁黑體 Std B" pitchFamily="34" charset="-120"/>
              </a:rPr>
              <a:t>口</a:t>
            </a:r>
            <a:r>
              <a:rPr lang="zh-TW" altLang="en-US" sz="1500" dirty="0" smtClean="0">
                <a:solidFill>
                  <a:srgbClr val="FF0000"/>
                </a:solidFill>
                <a:latin typeface="Adobe 繁黑體 Std B" pitchFamily="34" charset="-120"/>
                <a:ea typeface="Adobe 繁黑體 Std B" pitchFamily="34" charset="-120"/>
              </a:rPr>
              <a:t>委如有申請停車證，請到管理員後方的科法所信箱內領取後</a:t>
            </a:r>
            <a:endParaRPr lang="en-US" altLang="zh-TW" sz="1500" dirty="0" smtClean="0">
              <a:solidFill>
                <a:srgbClr val="FF0000"/>
              </a:solidFill>
              <a:latin typeface="Adobe 繁黑體 Std B" pitchFamily="34" charset="-120"/>
              <a:ea typeface="Adobe 繁黑體 Std B" pitchFamily="34" charset="-120"/>
            </a:endParaRPr>
          </a:p>
          <a:p>
            <a:r>
              <a:rPr lang="zh-TW" altLang="en-US" sz="1500" dirty="0">
                <a:solidFill>
                  <a:srgbClr val="FF0000"/>
                </a:solidFill>
                <a:latin typeface="Adobe 繁黑體 Std B" pitchFamily="34" charset="-120"/>
                <a:ea typeface="Adobe 繁黑體 Std B" pitchFamily="34" charset="-120"/>
              </a:rPr>
              <a:t>拿</a:t>
            </a:r>
            <a:r>
              <a:rPr lang="zh-TW" altLang="en-US" sz="1500" dirty="0" smtClean="0">
                <a:solidFill>
                  <a:srgbClr val="FF0000"/>
                </a:solidFill>
                <a:latin typeface="Adobe 繁黑體 Std B" pitchFamily="34" charset="-120"/>
                <a:ea typeface="Adobe 繁黑體 Std B" pitchFamily="34" charset="-120"/>
              </a:rPr>
              <a:t>到郵局警衛處。</a:t>
            </a:r>
            <a:endParaRPr lang="en-US" altLang="zh-TW" sz="1500" dirty="0" smtClean="0">
              <a:solidFill>
                <a:srgbClr val="FF0000"/>
              </a:solidFill>
              <a:latin typeface="Adobe 繁黑體 Std B" pitchFamily="34" charset="-120"/>
              <a:ea typeface="Adobe 繁黑體 Std B" pitchFamily="34" charset="-120"/>
            </a:endParaRPr>
          </a:p>
          <a:p>
            <a:endParaRPr lang="en-US" altLang="zh-TW" sz="1500" dirty="0" smtClean="0">
              <a:latin typeface="Adobe 繁黑體 Std B" pitchFamily="34" charset="-120"/>
              <a:ea typeface="Adobe 繁黑體 Std B" pitchFamily="34" charset="-120"/>
            </a:endParaRPr>
          </a:p>
          <a:p>
            <a:r>
              <a:rPr lang="en-US" altLang="zh-TW" sz="1500" dirty="0" smtClean="0">
                <a:latin typeface="Adobe 繁黑體 Std B" pitchFamily="34" charset="-120"/>
                <a:ea typeface="Adobe 繁黑體 Std B" pitchFamily="34" charset="-120"/>
              </a:rPr>
              <a:t>2.</a:t>
            </a:r>
            <a:r>
              <a:rPr lang="zh-TW" altLang="en-US" sz="1500" dirty="0">
                <a:latin typeface="Adobe 繁黑體 Std B" pitchFamily="34" charset="-120"/>
                <a:ea typeface="Adobe 繁黑體 Std B" pitchFamily="34" charset="-120"/>
              </a:rPr>
              <a:t>筆電要自行</a:t>
            </a:r>
            <a:r>
              <a:rPr lang="zh-TW" altLang="en-US" sz="1500" dirty="0" smtClean="0">
                <a:latin typeface="Adobe 繁黑體 Std B" pitchFamily="34" charset="-120"/>
                <a:ea typeface="Adobe 繁黑體 Std B" pitchFamily="34" charset="-120"/>
              </a:rPr>
              <a:t>準備，蘋果系列請自備轉接頭</a:t>
            </a:r>
            <a:endParaRPr lang="en-US" altLang="zh-TW" sz="1500" dirty="0" smtClean="0">
              <a:latin typeface="Adobe 繁黑體 Std B" pitchFamily="34" charset="-120"/>
              <a:ea typeface="Adobe 繁黑體 Std B" pitchFamily="34" charset="-120"/>
            </a:endParaRPr>
          </a:p>
          <a:p>
            <a:r>
              <a:rPr lang="zh-TW" altLang="en-US" sz="1500" dirty="0">
                <a:latin typeface="Adobe 繁黑體 Std B" pitchFamily="34" charset="-120"/>
                <a:ea typeface="Adobe 繁黑體 Std B" pitchFamily="34" charset="-120"/>
              </a:rPr>
              <a:t> </a:t>
            </a:r>
            <a:r>
              <a:rPr lang="zh-TW" altLang="en-US" sz="1500" dirty="0" smtClean="0">
                <a:latin typeface="Adobe 繁黑體 Std B" pitchFamily="34" charset="-120"/>
                <a:ea typeface="Adobe 繁黑體 Std B" pitchFamily="34" charset="-120"/>
              </a:rPr>
              <a:t>   簡報筆、杯子、保溫壺在三樓所辦有</a:t>
            </a:r>
            <a:r>
              <a:rPr lang="en-US" altLang="zh-TW" sz="1500" dirty="0" smtClean="0">
                <a:latin typeface="Adobe 繁黑體 Std B" pitchFamily="34" charset="-120"/>
                <a:ea typeface="Adobe 繁黑體 Std B" pitchFamily="34" charset="-120"/>
              </a:rPr>
              <a:t>(</a:t>
            </a:r>
            <a:r>
              <a:rPr lang="zh-TW" altLang="en-US" sz="1500" dirty="0" smtClean="0">
                <a:latin typeface="Adobe 繁黑體 Std B" pitchFamily="34" charset="-120"/>
                <a:ea typeface="Adobe 繁黑體 Std B" pitchFamily="34" charset="-120"/>
              </a:rPr>
              <a:t>出電梯右轉再右轉，進    </a:t>
            </a:r>
            <a:endParaRPr lang="en-US" altLang="zh-TW" sz="1500" dirty="0" smtClean="0">
              <a:latin typeface="Adobe 繁黑體 Std B" pitchFamily="34" charset="-120"/>
              <a:ea typeface="Adobe 繁黑體 Std B" pitchFamily="34" charset="-120"/>
            </a:endParaRPr>
          </a:p>
          <a:p>
            <a:r>
              <a:rPr lang="zh-TW" altLang="en-US" sz="1500" dirty="0">
                <a:latin typeface="Adobe 繁黑體 Std B" pitchFamily="34" charset="-120"/>
                <a:ea typeface="Adobe 繁黑體 Std B" pitchFamily="34" charset="-120"/>
              </a:rPr>
              <a:t> </a:t>
            </a:r>
            <a:r>
              <a:rPr lang="zh-TW" altLang="en-US" sz="1500" dirty="0" smtClean="0">
                <a:latin typeface="Adobe 繁黑體 Std B" pitchFamily="34" charset="-120"/>
                <a:ea typeface="Adobe 繁黑體 Std B" pitchFamily="34" charset="-120"/>
              </a:rPr>
              <a:t>   所辦後右手邊櫃子上方，使用完後請放回原處</a:t>
            </a:r>
            <a:r>
              <a:rPr lang="en-US" altLang="zh-TW" sz="1500" dirty="0" smtClean="0">
                <a:latin typeface="Adobe 繁黑體 Std B" pitchFamily="34" charset="-120"/>
                <a:ea typeface="Adobe 繁黑體 Std B" pitchFamily="34" charset="-120"/>
              </a:rPr>
              <a:t>)</a:t>
            </a:r>
            <a:endParaRPr lang="en-US" altLang="zh-TW" sz="1500" dirty="0">
              <a:latin typeface="Adobe 繁黑體 Std B" pitchFamily="34" charset="-120"/>
              <a:ea typeface="Adobe 繁黑體 Std B" pitchFamily="34" charset="-120"/>
            </a:endParaRPr>
          </a:p>
          <a:p>
            <a:r>
              <a:rPr lang="zh-TW" altLang="en-US" sz="1500" dirty="0" smtClean="0">
                <a:latin typeface="Adobe 繁黑體 Std B" pitchFamily="34" charset="-120"/>
                <a:ea typeface="Adobe 繁黑體 Std B" pitchFamily="34" charset="-120"/>
              </a:rPr>
              <a:t>    </a:t>
            </a:r>
            <a:endParaRPr lang="en-US" altLang="zh-TW" sz="1500" dirty="0" smtClean="0">
              <a:latin typeface="Adobe 繁黑體 Std B" pitchFamily="34" charset="-120"/>
              <a:ea typeface="Adobe 繁黑體 Std B" pitchFamily="34" charset="-120"/>
            </a:endParaRPr>
          </a:p>
          <a:p>
            <a:r>
              <a:rPr lang="en-US" altLang="zh-TW" sz="1500" dirty="0" smtClean="0">
                <a:latin typeface="Adobe 繁黑體 Std B" pitchFamily="34" charset="-120"/>
                <a:ea typeface="Adobe 繁黑體 Std B" pitchFamily="34" charset="-120"/>
              </a:rPr>
              <a:t>3.</a:t>
            </a:r>
            <a:r>
              <a:rPr lang="zh-TW" altLang="en-US" sz="1500" dirty="0">
                <a:latin typeface="Adobe 繁黑體 Std B" pitchFamily="34" charset="-120"/>
                <a:ea typeface="Adobe 繁黑體 Std B" pitchFamily="34" charset="-120"/>
              </a:rPr>
              <a:t>使用所</a:t>
            </a:r>
            <a:r>
              <a:rPr lang="zh-TW" altLang="en-US" sz="1500" dirty="0" smtClean="0">
                <a:latin typeface="Adobe 繁黑體 Std B" pitchFamily="34" charset="-120"/>
                <a:ea typeface="Adobe 繁黑體 Std B" pitchFamily="34" charset="-120"/>
              </a:rPr>
              <a:t>辦要請一樓管理員幫忙開啟所辦，如管理員</a:t>
            </a:r>
            <a:r>
              <a:rPr lang="zh-TW" altLang="en-US" sz="1500" dirty="0">
                <a:latin typeface="Adobe 繁黑體 Std B" pitchFamily="34" charset="-120"/>
                <a:ea typeface="Adobe 繁黑體 Std B" pitchFamily="34" charset="-120"/>
              </a:rPr>
              <a:t>無法</a:t>
            </a:r>
            <a:r>
              <a:rPr lang="zh-TW" altLang="en-US" sz="1500" dirty="0" smtClean="0">
                <a:latin typeface="Adobe 繁黑體 Std B" pitchFamily="34" charset="-120"/>
                <a:ea typeface="Adobe 繁黑體 Std B" pitchFamily="34" charset="-120"/>
              </a:rPr>
              <a:t>幫忙，請管</a:t>
            </a:r>
            <a:endParaRPr lang="en-US" altLang="zh-TW" sz="1500" dirty="0" smtClean="0">
              <a:latin typeface="Adobe 繁黑體 Std B" pitchFamily="34" charset="-120"/>
              <a:ea typeface="Adobe 繁黑體 Std B" pitchFamily="34" charset="-120"/>
            </a:endParaRPr>
          </a:p>
          <a:p>
            <a:r>
              <a:rPr lang="zh-TW" altLang="en-US" sz="1500" dirty="0">
                <a:latin typeface="Adobe 繁黑體 Std B" pitchFamily="34" charset="-120"/>
                <a:ea typeface="Adobe 繁黑體 Std B" pitchFamily="34" charset="-120"/>
              </a:rPr>
              <a:t> </a:t>
            </a:r>
            <a:r>
              <a:rPr lang="zh-TW" altLang="en-US" sz="1500" dirty="0" smtClean="0">
                <a:latin typeface="Adobe 繁黑體 Std B" pitchFamily="34" charset="-120"/>
                <a:ea typeface="Adobe 繁黑體 Std B" pitchFamily="34" charset="-120"/>
              </a:rPr>
              <a:t>   理員來電新竹所辦</a:t>
            </a:r>
            <a:r>
              <a:rPr lang="en-US" altLang="zh-TW" sz="1500" dirty="0" smtClean="0">
                <a:latin typeface="Adobe 繁黑體 Std B" pitchFamily="34" charset="-120"/>
                <a:ea typeface="Adobe 繁黑體 Std B" pitchFamily="34" charset="-120"/>
              </a:rPr>
              <a:t>(</a:t>
            </a:r>
            <a:r>
              <a:rPr lang="zh-TW" altLang="en-US" sz="1500" dirty="0" smtClean="0">
                <a:latin typeface="Adobe 繁黑體 Std B" pitchFamily="34" charset="-120"/>
                <a:ea typeface="Adobe 繁黑體 Std B" pitchFamily="34" charset="-120"/>
              </a:rPr>
              <a:t>分機</a:t>
            </a:r>
            <a:r>
              <a:rPr lang="en-US" altLang="zh-TW" sz="1500" dirty="0" smtClean="0">
                <a:latin typeface="Adobe 繁黑體 Std B" pitchFamily="34" charset="-120"/>
                <a:ea typeface="Adobe 繁黑體 Std B" pitchFamily="34" charset="-120"/>
              </a:rPr>
              <a:t>:31587)</a:t>
            </a:r>
          </a:p>
          <a:p>
            <a:endParaRPr lang="en-US" altLang="zh-TW" sz="1500" dirty="0">
              <a:latin typeface="Adobe 繁黑體 Std B" pitchFamily="34" charset="-120"/>
              <a:ea typeface="Adobe 繁黑體 Std B" pitchFamily="34" charset="-120"/>
            </a:endParaRPr>
          </a:p>
          <a:p>
            <a:r>
              <a:rPr lang="en-US" altLang="zh-TW" sz="1500" dirty="0" smtClean="0">
                <a:latin typeface="Adobe 繁黑體 Std B" pitchFamily="34" charset="-120"/>
                <a:ea typeface="Adobe 繁黑體 Std B" pitchFamily="34" charset="-120"/>
              </a:rPr>
              <a:t>4.</a:t>
            </a:r>
            <a:r>
              <a:rPr lang="zh-TW" altLang="en-US" sz="1500" dirty="0" smtClean="0">
                <a:latin typeface="Adobe 繁黑體 Std B" pitchFamily="34" charset="-120"/>
                <a:ea typeface="Adobe 繁黑體 Std B" pitchFamily="34" charset="-120"/>
              </a:rPr>
              <a:t>第四會議室隔壁管理學院院辦戴小姐非常幫忙，如方便</a:t>
            </a:r>
            <a:endParaRPr lang="en-US" altLang="zh-TW" sz="1500" dirty="0" smtClean="0">
              <a:latin typeface="Adobe 繁黑體 Std B" pitchFamily="34" charset="-120"/>
              <a:ea typeface="Adobe 繁黑體 Std B" pitchFamily="34" charset="-120"/>
            </a:endParaRPr>
          </a:p>
          <a:p>
            <a:r>
              <a:rPr lang="zh-TW" altLang="en-US" sz="1500" dirty="0">
                <a:latin typeface="Adobe 繁黑體 Std B" pitchFamily="34" charset="-120"/>
                <a:ea typeface="Adobe 繁黑體 Std B" pitchFamily="34" charset="-120"/>
              </a:rPr>
              <a:t> </a:t>
            </a:r>
            <a:r>
              <a:rPr lang="zh-TW" altLang="en-US" sz="1500" dirty="0" smtClean="0">
                <a:latin typeface="Adobe 繁黑體 Std B" pitchFamily="34" charset="-120"/>
                <a:ea typeface="Adobe 繁黑體 Std B" pitchFamily="34" charset="-120"/>
              </a:rPr>
              <a:t>   請亦幫戴小姐準備點心、餐盒</a:t>
            </a:r>
            <a:r>
              <a:rPr lang="en-US" altLang="zh-TW" sz="1500" dirty="0" smtClean="0">
                <a:latin typeface="Adobe 繁黑體 Std B" pitchFamily="34" charset="-120"/>
                <a:ea typeface="Adobe 繁黑體 Std B" pitchFamily="34" charset="-120"/>
              </a:rPr>
              <a:t>(</a:t>
            </a:r>
            <a:r>
              <a:rPr lang="zh-TW" altLang="en-US" sz="1500" dirty="0" smtClean="0">
                <a:latin typeface="Adobe 繁黑體 Std B" pitchFamily="34" charset="-120"/>
                <a:ea typeface="Adobe 繁黑體 Std B" pitchFamily="34" charset="-120"/>
              </a:rPr>
              <a:t>如是正餐時間</a:t>
            </a:r>
            <a:r>
              <a:rPr lang="en-US" altLang="zh-TW" sz="1500" dirty="0" smtClean="0">
                <a:latin typeface="Adobe 繁黑體 Std B" pitchFamily="34" charset="-120"/>
                <a:ea typeface="Adobe 繁黑體 Std B" pitchFamily="34" charset="-120"/>
              </a:rPr>
              <a:t>)</a:t>
            </a:r>
          </a:p>
          <a:p>
            <a:endParaRPr lang="en-US" altLang="zh-TW" sz="1500" dirty="0">
              <a:latin typeface="Adobe 繁黑體 Std B" pitchFamily="34" charset="-120"/>
              <a:ea typeface="Adobe 繁黑體 Std B" pitchFamily="34" charset="-120"/>
            </a:endParaRPr>
          </a:p>
          <a:p>
            <a:r>
              <a:rPr lang="en-US" altLang="zh-TW" sz="1500" dirty="0" smtClean="0">
                <a:latin typeface="Adobe 繁黑體 Std B" pitchFamily="34" charset="-120"/>
                <a:ea typeface="Adobe 繁黑體 Std B" pitchFamily="34" charset="-120"/>
              </a:rPr>
              <a:t>5.</a:t>
            </a:r>
            <a:r>
              <a:rPr lang="zh-TW" altLang="en-US" sz="1500" dirty="0" smtClean="0">
                <a:latin typeface="Adobe 繁黑體 Std B" pitchFamily="34" charset="-120"/>
                <a:ea typeface="Adobe 繁黑體 Std B" pitchFamily="34" charset="-120"/>
              </a:rPr>
              <a:t>當日有需影印或急救，請有禮貌地請隔壁戴小姐幫忙</a:t>
            </a:r>
            <a:endParaRPr lang="en-US" altLang="zh-TW" sz="1500" dirty="0" smtClean="0">
              <a:latin typeface="Adobe 繁黑體 Std B" pitchFamily="34" charset="-120"/>
              <a:ea typeface="Adobe 繁黑體 Std B" pitchFamily="34" charset="-120"/>
            </a:endParaRPr>
          </a:p>
          <a:p>
            <a:endParaRPr lang="en-US" altLang="zh-TW" sz="1500" dirty="0">
              <a:latin typeface="Adobe 繁黑體 Std B" pitchFamily="34" charset="-120"/>
              <a:ea typeface="Adobe 繁黑體 Std B" pitchFamily="34" charset="-120"/>
            </a:endParaRPr>
          </a:p>
          <a:p>
            <a:r>
              <a:rPr lang="en-US" altLang="zh-TW" sz="1500" dirty="0" smtClean="0">
                <a:latin typeface="Adobe 繁黑體 Std B" pitchFamily="34" charset="-120"/>
                <a:ea typeface="Adobe 繁黑體 Std B" pitchFamily="34" charset="-120"/>
              </a:rPr>
              <a:t>6.</a:t>
            </a:r>
            <a:r>
              <a:rPr lang="zh-TW" altLang="en-US" sz="1500" dirty="0" smtClean="0">
                <a:latin typeface="Adobe 繁黑體 Std B" pitchFamily="34" charset="-120"/>
                <a:ea typeface="Adobe 繁黑體 Std B" pitchFamily="34" charset="-120"/>
              </a:rPr>
              <a:t>請提前</a:t>
            </a:r>
            <a:r>
              <a:rPr lang="en-US" altLang="zh-TW" sz="1500" dirty="0" smtClean="0">
                <a:latin typeface="Adobe 繁黑體 Std B" pitchFamily="34" charset="-120"/>
                <a:ea typeface="Adobe 繁黑體 Std B" pitchFamily="34" charset="-120"/>
              </a:rPr>
              <a:t>1~2</a:t>
            </a:r>
            <a:r>
              <a:rPr lang="zh-TW" altLang="en-US" sz="1500" dirty="0" smtClean="0">
                <a:latin typeface="Adobe 繁黑體 Std B" pitchFamily="34" charset="-120"/>
                <a:ea typeface="Adobe 繁黑體 Std B" pitchFamily="34" charset="-120"/>
              </a:rPr>
              <a:t>小時到場測試設備</a:t>
            </a:r>
            <a:r>
              <a:rPr lang="en-US" altLang="zh-TW" sz="1500" dirty="0" smtClean="0">
                <a:latin typeface="Adobe 繁黑體 Std B" pitchFamily="34" charset="-120"/>
                <a:ea typeface="Adobe 繁黑體 Std B" pitchFamily="34" charset="-120"/>
              </a:rPr>
              <a:t>(</a:t>
            </a:r>
            <a:r>
              <a:rPr lang="zh-TW" altLang="en-US" sz="1500" dirty="0" smtClean="0">
                <a:latin typeface="Adobe 繁黑體 Std B" pitchFamily="34" charset="-120"/>
                <a:ea typeface="Adobe 繁黑體 Std B" pitchFamily="34" charset="-120"/>
              </a:rPr>
              <a:t>在</a:t>
            </a:r>
            <a:r>
              <a:rPr lang="en-US" altLang="zh-TW" sz="1500" dirty="0" smtClean="0">
                <a:latin typeface="Adobe 繁黑體 Std B" pitchFamily="34" charset="-120"/>
                <a:ea typeface="Adobe 繁黑體 Std B" pitchFamily="34" charset="-120"/>
              </a:rPr>
              <a:t>16:30</a:t>
            </a:r>
            <a:r>
              <a:rPr lang="zh-TW" altLang="en-US" sz="1500" dirty="0" smtClean="0">
                <a:latin typeface="Adobe 繁黑體 Std B" pitchFamily="34" charset="-120"/>
                <a:ea typeface="Adobe 繁黑體 Std B" pitchFamily="34" charset="-120"/>
              </a:rPr>
              <a:t>戴小姐還沒下班前</a:t>
            </a:r>
            <a:r>
              <a:rPr lang="en-US" altLang="zh-TW" sz="1500" dirty="0" smtClean="0">
                <a:latin typeface="Adobe 繁黑體 Std B" pitchFamily="34" charset="-120"/>
                <a:ea typeface="Adobe 繁黑體 Std B" pitchFamily="34" charset="-120"/>
              </a:rPr>
              <a:t>)</a:t>
            </a:r>
          </a:p>
          <a:p>
            <a:endParaRPr lang="en-US" altLang="zh-TW" sz="1500" dirty="0">
              <a:latin typeface="Adobe 繁黑體 Std B" pitchFamily="34" charset="-120"/>
              <a:ea typeface="Adobe 繁黑體 Std B" pitchFamily="34" charset="-120"/>
            </a:endParaRPr>
          </a:p>
          <a:p>
            <a:r>
              <a:rPr lang="en-US" altLang="zh-TW" sz="1500" dirty="0" smtClean="0">
                <a:latin typeface="Adobe 繁黑體 Std B" pitchFamily="34" charset="-120"/>
                <a:ea typeface="Adobe 繁黑體 Std B" pitchFamily="34" charset="-120"/>
              </a:rPr>
              <a:t>7.</a:t>
            </a:r>
            <a:r>
              <a:rPr lang="zh-TW" altLang="en-US" sz="1500" dirty="0">
                <a:latin typeface="Adobe 繁黑體 Std B" pitchFamily="34" charset="-120"/>
                <a:ea typeface="Adobe 繁黑體 Std B" pitchFamily="34" charset="-120"/>
              </a:rPr>
              <a:t>台北校區無科法所助理、</a:t>
            </a:r>
            <a:r>
              <a:rPr lang="zh-TW" altLang="en-US" sz="1500" dirty="0" smtClean="0">
                <a:latin typeface="Adobe 繁黑體 Std B" pitchFamily="34" charset="-120"/>
                <a:ea typeface="Adobe 繁黑體 Std B" pitchFamily="34" charset="-120"/>
              </a:rPr>
              <a:t>工讀生</a:t>
            </a:r>
            <a:r>
              <a:rPr lang="zh-TW" altLang="en-US" sz="1500" dirty="0">
                <a:latin typeface="Adobe 繁黑體 Std B" pitchFamily="34" charset="-120"/>
                <a:ea typeface="Adobe 繁黑體 Std B" pitchFamily="34" charset="-120"/>
              </a:rPr>
              <a:t>、</a:t>
            </a:r>
            <a:r>
              <a:rPr lang="zh-TW" altLang="en-US" sz="1500" dirty="0" smtClean="0">
                <a:latin typeface="Adobe 繁黑體 Std B" pitchFamily="34" charset="-120"/>
                <a:ea typeface="Adobe 繁黑體 Std B" pitchFamily="34" charset="-120"/>
              </a:rPr>
              <a:t>茶水間、刀叉杯盤等，</a:t>
            </a:r>
            <a:endParaRPr lang="en-US" altLang="zh-TW" sz="1500" dirty="0" smtClean="0">
              <a:latin typeface="Adobe 繁黑體 Std B" pitchFamily="34" charset="-120"/>
              <a:ea typeface="Adobe 繁黑體 Std B" pitchFamily="34" charset="-120"/>
            </a:endParaRPr>
          </a:p>
          <a:p>
            <a:r>
              <a:rPr lang="zh-TW" altLang="en-US" sz="1500" dirty="0" smtClean="0">
                <a:latin typeface="Adobe 繁黑體 Std B" pitchFamily="34" charset="-120"/>
                <a:ea typeface="Adobe 繁黑體 Std B" pitchFamily="34" charset="-120"/>
              </a:rPr>
              <a:t>    盡量以現成的茶水與餐點為主，勿準備要現場處理的食物。</a:t>
            </a:r>
            <a:endParaRPr lang="en-US" altLang="zh-TW" sz="1500" dirty="0" smtClean="0">
              <a:latin typeface="Adobe 繁黑體 Std B" pitchFamily="34" charset="-120"/>
              <a:ea typeface="Adobe 繁黑體 Std B" pitchFamily="34" charset="-120"/>
            </a:endParaRPr>
          </a:p>
          <a:p>
            <a:endParaRPr lang="en-US" altLang="zh-TW" sz="1500" dirty="0">
              <a:latin typeface="Adobe 繁黑體 Std B" pitchFamily="34" charset="-120"/>
              <a:ea typeface="Adobe 繁黑體 Std B" pitchFamily="34" charset="-120"/>
            </a:endParaRPr>
          </a:p>
          <a:p>
            <a:r>
              <a:rPr lang="en-US" altLang="zh-TW" sz="1500" dirty="0" smtClean="0">
                <a:latin typeface="Adobe 繁黑體 Std B" pitchFamily="34" charset="-120"/>
                <a:ea typeface="Adobe 繁黑體 Std B" pitchFamily="34" charset="-120"/>
              </a:rPr>
              <a:t>8.</a:t>
            </a:r>
            <a:r>
              <a:rPr lang="zh-TW" altLang="en-US" sz="1500" dirty="0" smtClean="0">
                <a:latin typeface="Adobe 繁黑體 Std B" pitchFamily="34" charset="-120"/>
                <a:ea typeface="Adobe 繁黑體 Std B" pitchFamily="34" charset="-120"/>
              </a:rPr>
              <a:t>如有需要請準備面紙、濕紙巾、桌巾等。</a:t>
            </a:r>
            <a:endParaRPr lang="en-US" altLang="zh-TW" sz="1500" dirty="0" smtClean="0">
              <a:latin typeface="Adobe 繁黑體 Std B" pitchFamily="34" charset="-120"/>
              <a:ea typeface="Adobe 繁黑體 Std B" pitchFamily="34" charset="-120"/>
            </a:endParaRPr>
          </a:p>
          <a:p>
            <a:endParaRPr lang="en-US" altLang="zh-TW" sz="1500" dirty="0">
              <a:latin typeface="Adobe 繁黑體 Std B" pitchFamily="34" charset="-120"/>
              <a:ea typeface="Adobe 繁黑體 Std B" pitchFamily="34" charset="-120"/>
            </a:endParaRPr>
          </a:p>
          <a:p>
            <a:r>
              <a:rPr lang="en-US" altLang="zh-TW" sz="1500" dirty="0" smtClean="0">
                <a:latin typeface="Adobe 繁黑體 Std B" pitchFamily="34" charset="-120"/>
                <a:ea typeface="Adobe 繁黑體 Std B" pitchFamily="34" charset="-120"/>
              </a:rPr>
              <a:t>9.</a:t>
            </a:r>
            <a:r>
              <a:rPr lang="zh-TW" altLang="en-US" sz="1500" dirty="0">
                <a:latin typeface="Adobe 繁黑體 Std B" pitchFamily="34" charset="-120"/>
                <a:ea typeface="Adobe 繁黑體 Std B" pitchFamily="34" charset="-120"/>
              </a:rPr>
              <a:t>口試結束後</a:t>
            </a:r>
            <a:r>
              <a:rPr lang="zh-TW" altLang="en-US" sz="1500" dirty="0" smtClean="0">
                <a:latin typeface="Adobe 繁黑體 Std B" pitchFamily="34" charset="-120"/>
                <a:ea typeface="Adobe 繁黑體 Std B" pitchFamily="34" charset="-120"/>
              </a:rPr>
              <a:t>請務必恢復整理環境，物品、垃圾收拾乾淨，</a:t>
            </a:r>
            <a:endParaRPr lang="en-US" altLang="zh-TW" sz="1500" dirty="0" smtClean="0">
              <a:latin typeface="Adobe 繁黑體 Std B" pitchFamily="34" charset="-120"/>
              <a:ea typeface="Adobe 繁黑體 Std B" pitchFamily="34" charset="-120"/>
            </a:endParaRPr>
          </a:p>
          <a:p>
            <a:r>
              <a:rPr lang="zh-TW" altLang="en-US" sz="1500" dirty="0">
                <a:latin typeface="Adobe 繁黑體 Std B" pitchFamily="34" charset="-120"/>
                <a:ea typeface="Adobe 繁黑體 Std B" pitchFamily="34" charset="-120"/>
              </a:rPr>
              <a:t> </a:t>
            </a:r>
            <a:r>
              <a:rPr lang="zh-TW" altLang="en-US" sz="1500" dirty="0" smtClean="0">
                <a:latin typeface="Adobe 繁黑體 Std B" pitchFamily="34" charset="-120"/>
                <a:ea typeface="Adobe 繁黑體 Std B" pitchFamily="34" charset="-120"/>
              </a:rPr>
              <a:t>   桌椅亦請恢復原狀，如戴小姐還未下班請向戴小姐致謝</a:t>
            </a:r>
            <a:endParaRPr lang="en-US" altLang="zh-TW" sz="1500" dirty="0" smtClean="0">
              <a:latin typeface="Adobe 繁黑體 Std B" pitchFamily="34" charset="-120"/>
              <a:ea typeface="Adobe 繁黑體 Std B" pitchFamily="34" charset="-120"/>
            </a:endParaRPr>
          </a:p>
          <a:p>
            <a:endParaRPr lang="en-US" altLang="zh-TW" sz="1500" dirty="0">
              <a:latin typeface="Adobe 繁黑體 Std B" pitchFamily="34" charset="-120"/>
              <a:ea typeface="Adobe 繁黑體 Std B" pitchFamily="34" charset="-120"/>
            </a:endParaRPr>
          </a:p>
          <a:p>
            <a:r>
              <a:rPr lang="en-US" altLang="zh-TW" sz="1500" dirty="0" smtClean="0">
                <a:latin typeface="Adobe 繁黑體 Std B" pitchFamily="34" charset="-120"/>
                <a:ea typeface="Adobe 繁黑體 Std B" pitchFamily="34" charset="-120"/>
              </a:rPr>
              <a:t>10.</a:t>
            </a:r>
            <a:r>
              <a:rPr lang="zh-TW" altLang="en-US" sz="1500" dirty="0" smtClean="0">
                <a:latin typeface="Adobe 繁黑體 Std B" pitchFamily="34" charset="-120"/>
                <a:ea typeface="Adobe 繁黑體 Std B" pitchFamily="34" charset="-120"/>
              </a:rPr>
              <a:t>如有開啟所辦，請於離開時務必將所辦門鎖好再離開</a:t>
            </a:r>
            <a:endParaRPr lang="en-US" altLang="zh-TW" sz="1500" dirty="0" smtClean="0">
              <a:latin typeface="Adobe 繁黑體 Std B" pitchFamily="34" charset="-120"/>
              <a:ea typeface="Adobe 繁黑體 Std B" pitchFamily="34" charset="-120"/>
            </a:endParaRPr>
          </a:p>
          <a:p>
            <a:endParaRPr lang="en-US" altLang="zh-TW" sz="1500" dirty="0">
              <a:latin typeface="Adobe 繁黑體 Std B" pitchFamily="34" charset="-120"/>
              <a:ea typeface="Adobe 繁黑體 Std B" pitchFamily="34" charset="-120"/>
            </a:endParaRPr>
          </a:p>
          <a:p>
            <a:r>
              <a:rPr lang="en-US" altLang="zh-TW" sz="1500" dirty="0" smtClean="0">
                <a:latin typeface="Adobe 繁黑體 Std B" pitchFamily="34" charset="-120"/>
                <a:ea typeface="Adobe 繁黑體 Std B" pitchFamily="34" charset="-120"/>
              </a:rPr>
              <a:t>11.</a:t>
            </a:r>
            <a:r>
              <a:rPr lang="zh-TW" altLang="en-US" sz="1500" dirty="0" smtClean="0">
                <a:latin typeface="Adobe 繁黑體 Std B" pitchFamily="34" charset="-120"/>
                <a:ea typeface="Adobe 繁黑體 Std B" pitchFamily="34" charset="-120"/>
              </a:rPr>
              <a:t>口試委員</a:t>
            </a:r>
            <a:r>
              <a:rPr lang="en-US" altLang="zh-TW" sz="1500" dirty="0" smtClean="0">
                <a:latin typeface="Adobe 繁黑體 Std B" pitchFamily="34" charset="-120"/>
                <a:ea typeface="Adobe 繁黑體 Std B" pitchFamily="34" charset="-120"/>
              </a:rPr>
              <a:t>(</a:t>
            </a:r>
            <a:r>
              <a:rPr lang="zh-TW" altLang="en-US" sz="1500" dirty="0" smtClean="0">
                <a:latin typeface="Adobe 繁黑體 Std B" pitchFamily="34" charset="-120"/>
                <a:ea typeface="Adobe 繁黑體 Std B" pitchFamily="34" charset="-120"/>
              </a:rPr>
              <a:t>非陽明交大</a:t>
            </a:r>
            <a:r>
              <a:rPr lang="zh-TW" altLang="en-US" sz="1500" dirty="0" smtClean="0">
                <a:latin typeface="Adobe 繁黑體 Std B" pitchFamily="34" charset="-120"/>
                <a:ea typeface="Adobe 繁黑體 Std B" pitchFamily="34" charset="-120"/>
              </a:rPr>
              <a:t>教師者，如從非台北地區來口試，並且</a:t>
            </a:r>
            <a:endParaRPr lang="en-US" altLang="zh-TW" sz="1500" dirty="0" smtClean="0">
              <a:latin typeface="Adobe 繁黑體 Std B" pitchFamily="34" charset="-120"/>
              <a:ea typeface="Adobe 繁黑體 Std B" pitchFamily="34" charset="-120"/>
            </a:endParaRPr>
          </a:p>
          <a:p>
            <a:r>
              <a:rPr lang="zh-TW" altLang="en-US" sz="1500" dirty="0">
                <a:latin typeface="Adobe 繁黑體 Std B" pitchFamily="34" charset="-120"/>
                <a:ea typeface="Adobe 繁黑體 Std B" pitchFamily="34" charset="-120"/>
              </a:rPr>
              <a:t> </a:t>
            </a:r>
            <a:r>
              <a:rPr lang="zh-TW" altLang="en-US" sz="1500" dirty="0" smtClean="0">
                <a:latin typeface="Adobe 繁黑體 Std B" pitchFamily="34" charset="-120"/>
                <a:ea typeface="Adobe 繁黑體 Std B" pitchFamily="34" charset="-120"/>
              </a:rPr>
              <a:t>     是搭乘大眾運輸工具者，請另自備回郵信封給口委寄回</a:t>
            </a:r>
            <a:endParaRPr lang="en-US" altLang="zh-TW" sz="1500" dirty="0" smtClean="0">
              <a:latin typeface="Adobe 繁黑體 Std B" pitchFamily="34" charset="-120"/>
              <a:ea typeface="Adobe 繁黑體 Std B" pitchFamily="34" charset="-120"/>
            </a:endParaRPr>
          </a:p>
          <a:p>
            <a:r>
              <a:rPr lang="zh-TW" altLang="en-US" sz="1500" dirty="0">
                <a:latin typeface="Adobe 繁黑體 Std B" pitchFamily="34" charset="-120"/>
                <a:ea typeface="Adobe 繁黑體 Std B" pitchFamily="34" charset="-120"/>
              </a:rPr>
              <a:t> </a:t>
            </a:r>
            <a:r>
              <a:rPr lang="zh-TW" altLang="en-US" sz="1500" dirty="0" smtClean="0">
                <a:latin typeface="Adobe 繁黑體 Std B" pitchFamily="34" charset="-120"/>
                <a:ea typeface="Adobe 繁黑體 Std B" pitchFamily="34" charset="-120"/>
              </a:rPr>
              <a:t>     車票，收件人寫王珮瑜 ，收件地址 </a:t>
            </a:r>
            <a:r>
              <a:rPr lang="en-US" altLang="zh-TW" sz="1500" dirty="0" smtClean="0">
                <a:latin typeface="Adobe 繁黑體 Std B" pitchFamily="34" charset="-120"/>
                <a:ea typeface="Adobe 繁黑體 Std B" pitchFamily="34" charset="-120"/>
              </a:rPr>
              <a:t>:</a:t>
            </a:r>
            <a:r>
              <a:rPr lang="zh-TW" altLang="en-US" sz="1500" dirty="0" smtClean="0">
                <a:latin typeface="Adobe 繁黑體 Std B" pitchFamily="34" charset="-120"/>
                <a:ea typeface="Adobe 繁黑體 Std B" pitchFamily="34" charset="-120"/>
              </a:rPr>
              <a:t>  新竹市大學路</a:t>
            </a:r>
            <a:r>
              <a:rPr lang="en-US" altLang="zh-TW" sz="1500" dirty="0" smtClean="0">
                <a:latin typeface="Adobe 繁黑體 Std B" pitchFamily="34" charset="-120"/>
                <a:ea typeface="Adobe 繁黑體 Std B" pitchFamily="34" charset="-120"/>
              </a:rPr>
              <a:t>1001</a:t>
            </a:r>
            <a:r>
              <a:rPr lang="zh-TW" altLang="en-US" sz="1500" dirty="0" smtClean="0">
                <a:latin typeface="Adobe 繁黑體 Std B" pitchFamily="34" charset="-120"/>
                <a:ea typeface="Adobe 繁黑體 Std B" pitchFamily="34" charset="-120"/>
              </a:rPr>
              <a:t>號</a:t>
            </a:r>
            <a:endParaRPr lang="en-US" altLang="zh-TW" sz="1500" dirty="0" smtClean="0">
              <a:latin typeface="Adobe 繁黑體 Std B" pitchFamily="34" charset="-120"/>
              <a:ea typeface="Adobe 繁黑體 Std B" pitchFamily="34" charset="-120"/>
            </a:endParaRPr>
          </a:p>
          <a:p>
            <a:r>
              <a:rPr lang="zh-TW" altLang="en-US" sz="1500" dirty="0" smtClean="0">
                <a:latin typeface="Adobe 繁黑體 Std B" pitchFamily="34" charset="-120"/>
                <a:ea typeface="Adobe 繁黑體 Std B" pitchFamily="34" charset="-120"/>
              </a:rPr>
              <a:t>      陽明交大</a:t>
            </a:r>
            <a:r>
              <a:rPr lang="zh-TW" altLang="en-US" sz="1500" dirty="0" smtClean="0">
                <a:latin typeface="Adobe 繁黑體 Std B" pitchFamily="34" charset="-120"/>
                <a:ea typeface="Adobe 繁黑體 Std B" pitchFamily="34" charset="-120"/>
              </a:rPr>
              <a:t>管理二館</a:t>
            </a:r>
            <a:r>
              <a:rPr lang="en-US" altLang="zh-TW" sz="1500" dirty="0" smtClean="0">
                <a:latin typeface="Adobe 繁黑體 Std B" pitchFamily="34" charset="-120"/>
                <a:ea typeface="Adobe 繁黑體 Std B" pitchFamily="34" charset="-120"/>
              </a:rPr>
              <a:t>MB1061)</a:t>
            </a:r>
          </a:p>
          <a:p>
            <a:endParaRPr lang="en-US" altLang="zh-TW" sz="1600" dirty="0">
              <a:latin typeface="Adobe 繁黑體 Std B" pitchFamily="34" charset="-120"/>
              <a:ea typeface="Adobe 繁黑體 Std B" pitchFamily="34" charset="-120"/>
            </a:endParaRPr>
          </a:p>
          <a:p>
            <a:endParaRPr lang="en-US" altLang="zh-TW" dirty="0" smtClean="0">
              <a:latin typeface="Adobe 繁黑體 Std B" pitchFamily="34" charset="-120"/>
              <a:ea typeface="Adobe 繁黑體 Std B" pitchFamily="34" charset="-120"/>
            </a:endParaRPr>
          </a:p>
          <a:p>
            <a:endParaRPr lang="en-US" altLang="zh-TW" dirty="0">
              <a:latin typeface="Adobe 繁黑體 Std B" pitchFamily="34" charset="-120"/>
              <a:ea typeface="Adobe 繁黑體 Std B" pitchFamily="34" charset="-120"/>
            </a:endParaRPr>
          </a:p>
          <a:p>
            <a:endParaRPr lang="zh-TW" altLang="en-US" dirty="0">
              <a:latin typeface="Adobe 繁黑體 Std B" pitchFamily="34" charset="-120"/>
              <a:ea typeface="Adobe 繁黑體 Std B" pitchFamily="34" charset="-120"/>
            </a:endParaRPr>
          </a:p>
        </p:txBody>
      </p:sp>
    </p:spTree>
    <p:extLst>
      <p:ext uri="{BB962C8B-B14F-4D97-AF65-F5344CB8AC3E}">
        <p14:creationId xmlns:p14="http://schemas.microsoft.com/office/powerpoint/2010/main" val="245757100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Z:\ｗｏｒｋ98.2.24\專班事項\畢業申請\口試當天模擬圖.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10"/>
          <a:stretch/>
        </p:blipFill>
        <p:spPr bwMode="auto">
          <a:xfrm>
            <a:off x="332656" y="4612345"/>
            <a:ext cx="2730884" cy="4342978"/>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Z:\ｗｏｒｋ98.2.24\專班事項\畢業申請\口試當天模擬圖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656" y="683568"/>
            <a:ext cx="6189124" cy="3765051"/>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Z:\ｗｏｒｋ98.2.24\專班事項\畢業申請\口試當天模擬圖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9698" y="4612345"/>
            <a:ext cx="3272082" cy="199051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Z:\ｗｏｒｋ98.2.24\專班事項\畢業申請\口試當天模擬圖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9698" y="6772585"/>
            <a:ext cx="3314340"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332656" y="283458"/>
            <a:ext cx="3262432" cy="400110"/>
          </a:xfrm>
          <a:prstGeom prst="rect">
            <a:avLst/>
          </a:prstGeom>
          <a:noFill/>
        </p:spPr>
        <p:txBody>
          <a:bodyPr wrap="none" rtlCol="0">
            <a:spAutoFit/>
          </a:bodyPr>
          <a:lstStyle/>
          <a:p>
            <a:r>
              <a:rPr lang="zh-TW" altLang="en-US" sz="2000" b="1" dirty="0" smtClean="0">
                <a:latin typeface="Adobe 繁黑體 Std B" pitchFamily="34" charset="-120"/>
                <a:ea typeface="Adobe 繁黑體 Std B" pitchFamily="34" charset="-120"/>
              </a:rPr>
              <a:t>台北校區第四會議室模擬圖</a:t>
            </a:r>
            <a:endParaRPr lang="zh-TW" altLang="en-US" sz="2000" b="1" dirty="0">
              <a:latin typeface="Adobe 繁黑體 Std B" pitchFamily="34" charset="-120"/>
              <a:ea typeface="Adobe 繁黑體 Std B" pitchFamily="34" charset="-120"/>
            </a:endParaRPr>
          </a:p>
        </p:txBody>
      </p:sp>
    </p:spTree>
    <p:extLst>
      <p:ext uri="{BB962C8B-B14F-4D97-AF65-F5344CB8AC3E}">
        <p14:creationId xmlns:p14="http://schemas.microsoft.com/office/powerpoint/2010/main" val="59829741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0648" y="683568"/>
            <a:ext cx="5607625" cy="2862322"/>
          </a:xfrm>
          <a:prstGeom prst="rect">
            <a:avLst/>
          </a:prstGeom>
        </p:spPr>
        <p:txBody>
          <a:bodyPr wrap="none">
            <a:spAutoFit/>
          </a:bodyPr>
          <a:lstStyle/>
          <a:p>
            <a:r>
              <a:rPr lang="zh-TW" altLang="en-US" dirty="0" smtClean="0">
                <a:solidFill>
                  <a:srgbClr val="FF0000"/>
                </a:solidFill>
                <a:latin typeface="Adobe 繁黑體 Std B" pitchFamily="34" charset="-120"/>
                <a:ea typeface="Adobe 繁黑體 Std B" pitchFamily="34" charset="-120"/>
              </a:rPr>
              <a:t>步驟九</a:t>
            </a:r>
            <a:r>
              <a:rPr lang="en-US" altLang="zh-TW" dirty="0" smtClean="0">
                <a:solidFill>
                  <a:srgbClr val="FF0000"/>
                </a:solidFill>
                <a:latin typeface="Adobe 繁黑體 Std B" pitchFamily="34" charset="-120"/>
                <a:ea typeface="Adobe 繁黑體 Std B" pitchFamily="34" charset="-120"/>
              </a:rPr>
              <a:t>-2</a:t>
            </a:r>
            <a:r>
              <a:rPr lang="zh-TW" altLang="en-US" dirty="0" smtClean="0">
                <a:solidFill>
                  <a:srgbClr val="FF0000"/>
                </a:solidFill>
                <a:latin typeface="Adobe 繁黑體 Std B" pitchFamily="34" charset="-120"/>
                <a:ea typeface="Adobe 繁黑體 Std B" pitchFamily="34" charset="-120"/>
              </a:rPr>
              <a:t> </a:t>
            </a:r>
            <a:r>
              <a:rPr lang="en-US" altLang="zh-TW" dirty="0" smtClean="0">
                <a:solidFill>
                  <a:srgbClr val="FF0000"/>
                </a:solidFill>
                <a:latin typeface="Adobe 繁黑體 Std B" pitchFamily="34" charset="-120"/>
                <a:ea typeface="Adobe 繁黑體 Std B" pitchFamily="34" charset="-120"/>
              </a:rPr>
              <a:t>:</a:t>
            </a:r>
            <a:r>
              <a:rPr lang="zh-TW" altLang="en-US" dirty="0" smtClean="0">
                <a:solidFill>
                  <a:srgbClr val="FF0000"/>
                </a:solidFill>
                <a:latin typeface="Adobe 繁黑體 Std B" pitchFamily="34" charset="-120"/>
                <a:ea typeface="Adobe 繁黑體 Std B" pitchFamily="34" charset="-120"/>
              </a:rPr>
              <a:t> </a:t>
            </a:r>
            <a:r>
              <a:rPr lang="zh-TW" altLang="en-US" dirty="0" smtClean="0">
                <a:latin typeface="Adobe 繁黑體 Std B" pitchFamily="34" charset="-120"/>
                <a:ea typeface="Adobe 繁黑體 Std B" pitchFamily="34" charset="-120"/>
              </a:rPr>
              <a:t>口試地點在新竹</a:t>
            </a:r>
            <a:endParaRPr lang="en-US" altLang="zh-TW" dirty="0" smtClean="0">
              <a:latin typeface="Adobe 繁黑體 Std B" pitchFamily="34" charset="-120"/>
              <a:ea typeface="Adobe 繁黑體 Std B" pitchFamily="34" charset="-120"/>
            </a:endParaRPr>
          </a:p>
          <a:p>
            <a:endParaRPr lang="en-US" altLang="zh-TW" dirty="0">
              <a:latin typeface="Adobe 繁黑體 Std B" pitchFamily="34" charset="-120"/>
              <a:ea typeface="Adobe 繁黑體 Std B" pitchFamily="34" charset="-120"/>
            </a:endParaRPr>
          </a:p>
          <a:p>
            <a:r>
              <a:rPr lang="zh-TW" altLang="en-US" dirty="0" smtClean="0">
                <a:solidFill>
                  <a:srgbClr val="0000FF"/>
                </a:solidFill>
                <a:latin typeface="Adobe 繁黑體 Std B" pitchFamily="34" charset="-120"/>
                <a:ea typeface="Adobe 繁黑體 Std B" pitchFamily="34" charset="-120"/>
              </a:rPr>
              <a:t>注意事項 </a:t>
            </a:r>
            <a:r>
              <a:rPr lang="en-US" altLang="zh-TW" dirty="0" smtClean="0">
                <a:solidFill>
                  <a:srgbClr val="0000FF"/>
                </a:solidFill>
                <a:latin typeface="Adobe 繁黑體 Std B" pitchFamily="34" charset="-120"/>
                <a:ea typeface="Adobe 繁黑體 Std B" pitchFamily="34" charset="-120"/>
              </a:rPr>
              <a:t>:</a:t>
            </a:r>
          </a:p>
          <a:p>
            <a:r>
              <a:rPr lang="en-US" altLang="zh-TW" dirty="0" smtClean="0">
                <a:latin typeface="Adobe 繁黑體 Std B" pitchFamily="34" charset="-120"/>
                <a:ea typeface="Adobe 繁黑體 Std B" pitchFamily="34" charset="-120"/>
              </a:rPr>
              <a:t>1.</a:t>
            </a:r>
            <a:r>
              <a:rPr lang="zh-TW" altLang="en-US" dirty="0" smtClean="0">
                <a:latin typeface="Adobe 繁黑體 Std B" pitchFamily="34" charset="-120"/>
                <a:ea typeface="Adobe 繁黑體 Std B" pitchFamily="34" charset="-120"/>
              </a:rPr>
              <a:t>新竹通常安排於管理二館</a:t>
            </a:r>
            <a:r>
              <a:rPr lang="en-US" altLang="zh-TW" dirty="0" smtClean="0">
                <a:latin typeface="Adobe 繁黑體 Std B" pitchFamily="34" charset="-120"/>
                <a:ea typeface="Adobe 繁黑體 Std B" pitchFamily="34" charset="-120"/>
              </a:rPr>
              <a:t>MB1063</a:t>
            </a:r>
            <a:r>
              <a:rPr lang="zh-TW" altLang="en-US" dirty="0" smtClean="0">
                <a:latin typeface="Adobe 繁黑體 Std B" pitchFamily="34" charset="-120"/>
                <a:ea typeface="Adobe 繁黑體 Std B" pitchFamily="34" charset="-120"/>
              </a:rPr>
              <a:t>圖書室</a:t>
            </a:r>
            <a:endParaRPr lang="en-US" altLang="zh-TW" dirty="0" smtClean="0">
              <a:latin typeface="Adobe 繁黑體 Std B" pitchFamily="34" charset="-120"/>
              <a:ea typeface="Adobe 繁黑體 Std B" pitchFamily="34" charset="-120"/>
            </a:endParaRPr>
          </a:p>
          <a:p>
            <a:endParaRPr lang="en-US" altLang="zh-TW" dirty="0">
              <a:latin typeface="Adobe 繁黑體 Std B" pitchFamily="34" charset="-120"/>
              <a:ea typeface="Adobe 繁黑體 Std B" pitchFamily="34" charset="-120"/>
            </a:endParaRPr>
          </a:p>
          <a:p>
            <a:r>
              <a:rPr lang="en-US" altLang="zh-TW" dirty="0" smtClean="0">
                <a:latin typeface="Adobe 繁黑體 Std B" pitchFamily="34" charset="-120"/>
                <a:ea typeface="Adobe 繁黑體 Std B" pitchFamily="34" charset="-120"/>
              </a:rPr>
              <a:t>2.</a:t>
            </a:r>
            <a:r>
              <a:rPr lang="zh-TW" altLang="en-US" dirty="0" smtClean="0">
                <a:latin typeface="Adobe 繁黑體 Std B" pitchFamily="34" charset="-120"/>
                <a:ea typeface="Adobe 繁黑體 Std B" pitchFamily="34" charset="-120"/>
              </a:rPr>
              <a:t>有桌上型電腦，無須自行準備筆電</a:t>
            </a:r>
            <a:endParaRPr lang="en-US" altLang="zh-TW" dirty="0" smtClean="0">
              <a:latin typeface="Adobe 繁黑體 Std B" pitchFamily="34" charset="-120"/>
              <a:ea typeface="Adobe 繁黑體 Std B" pitchFamily="34" charset="-120"/>
            </a:endParaRPr>
          </a:p>
          <a:p>
            <a:endParaRPr lang="en-US" altLang="zh-TW" dirty="0">
              <a:latin typeface="Adobe 繁黑體 Std B" pitchFamily="34" charset="-120"/>
              <a:ea typeface="Adobe 繁黑體 Std B" pitchFamily="34" charset="-120"/>
            </a:endParaRPr>
          </a:p>
          <a:p>
            <a:r>
              <a:rPr lang="en-US" altLang="zh-TW" dirty="0" smtClean="0">
                <a:latin typeface="Adobe 繁黑體 Std B" pitchFamily="34" charset="-120"/>
                <a:ea typeface="Adobe 繁黑體 Std B" pitchFamily="34" charset="-120"/>
              </a:rPr>
              <a:t>3.</a:t>
            </a:r>
            <a:r>
              <a:rPr lang="zh-TW" altLang="en-US" dirty="0" smtClean="0">
                <a:latin typeface="Adobe 繁黑體 Std B" pitchFamily="34" charset="-120"/>
                <a:ea typeface="Adobe 繁黑體 Std B" pitchFamily="34" charset="-120"/>
              </a:rPr>
              <a:t>所辦茶水間可借用 </a:t>
            </a:r>
            <a:r>
              <a:rPr lang="en-US" altLang="zh-TW" dirty="0" smtClean="0">
                <a:latin typeface="Adobe 繁黑體 Std B" pitchFamily="34" charset="-120"/>
                <a:ea typeface="Adobe 繁黑體 Std B" pitchFamily="34" charset="-120"/>
              </a:rPr>
              <a:t>:</a:t>
            </a:r>
            <a:r>
              <a:rPr lang="zh-TW" altLang="en-US" dirty="0" smtClean="0">
                <a:latin typeface="Adobe 繁黑體 Std B" pitchFamily="34" charset="-120"/>
                <a:ea typeface="Adobe 繁黑體 Std B" pitchFamily="34" charset="-120"/>
              </a:rPr>
              <a:t> 刀、叉、盤、杯、面紙、濕紙巾</a:t>
            </a:r>
            <a:endParaRPr lang="en-US" altLang="zh-TW" dirty="0" smtClean="0">
              <a:latin typeface="Adobe 繁黑體 Std B" pitchFamily="34" charset="-120"/>
              <a:ea typeface="Adobe 繁黑體 Std B" pitchFamily="34" charset="-120"/>
            </a:endParaRPr>
          </a:p>
          <a:p>
            <a:endParaRPr lang="en-US" altLang="zh-TW" dirty="0">
              <a:latin typeface="Adobe 繁黑體 Std B" pitchFamily="34" charset="-120"/>
              <a:ea typeface="Adobe 繁黑體 Std B" pitchFamily="34" charset="-120"/>
            </a:endParaRPr>
          </a:p>
          <a:p>
            <a:endParaRPr lang="en-US" altLang="zh-TW" dirty="0" smtClean="0">
              <a:latin typeface="Adobe 繁黑體 Std B" pitchFamily="34" charset="-120"/>
              <a:ea typeface="Adobe 繁黑體 Std B" pitchFamily="34" charset="-120"/>
            </a:endParaRPr>
          </a:p>
        </p:txBody>
      </p:sp>
      <p:sp>
        <p:nvSpPr>
          <p:cNvPr id="5" name="矩形 4"/>
          <p:cNvSpPr/>
          <p:nvPr/>
        </p:nvSpPr>
        <p:spPr>
          <a:xfrm>
            <a:off x="321177" y="3347864"/>
            <a:ext cx="5688632" cy="5539978"/>
          </a:xfrm>
          <a:prstGeom prst="rect">
            <a:avLst/>
          </a:prstGeom>
        </p:spPr>
        <p:txBody>
          <a:bodyPr wrap="square">
            <a:spAutoFit/>
          </a:bodyPr>
          <a:lstStyle/>
          <a:p>
            <a:r>
              <a:rPr lang="zh-TW" altLang="en-US" dirty="0" smtClean="0">
                <a:solidFill>
                  <a:srgbClr val="FF0000"/>
                </a:solidFill>
                <a:latin typeface="Adobe 繁黑體 Std B" pitchFamily="34" charset="-120"/>
                <a:ea typeface="Adobe 繁黑體 Std B" pitchFamily="34" charset="-120"/>
              </a:rPr>
              <a:t>步驟九 </a:t>
            </a:r>
            <a:r>
              <a:rPr lang="en-US" altLang="zh-TW" dirty="0" smtClean="0">
                <a:solidFill>
                  <a:srgbClr val="FF0000"/>
                </a:solidFill>
                <a:latin typeface="Adobe 繁黑體 Std B" pitchFamily="34" charset="-120"/>
                <a:ea typeface="Adobe 繁黑體 Std B" pitchFamily="34" charset="-120"/>
              </a:rPr>
              <a:t>:</a:t>
            </a:r>
            <a:r>
              <a:rPr lang="en-US" altLang="zh-TW" dirty="0" smtClean="0">
                <a:latin typeface="Adobe 繁黑體 Std B" pitchFamily="34" charset="-120"/>
                <a:ea typeface="Adobe 繁黑體 Std B" pitchFamily="34" charset="-120"/>
              </a:rPr>
              <a:t> </a:t>
            </a:r>
            <a:r>
              <a:rPr lang="zh-TW" altLang="en-US" dirty="0" smtClean="0">
                <a:latin typeface="Adobe 繁黑體 Std B" pitchFamily="34" charset="-120"/>
                <a:ea typeface="Adobe 繁黑體 Std B" pitchFamily="34" charset="-120"/>
              </a:rPr>
              <a:t>口試當天</a:t>
            </a:r>
            <a:endParaRPr lang="en-US" altLang="zh-TW" dirty="0">
              <a:latin typeface="Adobe 繁黑體 Std B" pitchFamily="34" charset="-120"/>
              <a:ea typeface="Adobe 繁黑體 Std B" pitchFamily="34" charset="-120"/>
            </a:endParaRPr>
          </a:p>
          <a:p>
            <a:endParaRPr lang="en-US" altLang="zh-TW" dirty="0" smtClean="0">
              <a:latin typeface="Adobe 繁黑體 Std B" pitchFamily="34" charset="-120"/>
              <a:ea typeface="Adobe 繁黑體 Std B" pitchFamily="34" charset="-120"/>
            </a:endParaRPr>
          </a:p>
          <a:p>
            <a:endParaRPr lang="en-US" altLang="zh-TW" dirty="0" smtClean="0">
              <a:latin typeface="Adobe 繁黑體 Std B" pitchFamily="34" charset="-120"/>
              <a:ea typeface="Adobe 繁黑體 Std B" pitchFamily="34" charset="-120"/>
            </a:endParaRPr>
          </a:p>
          <a:p>
            <a:r>
              <a:rPr lang="zh-TW" altLang="en-US" dirty="0" smtClean="0">
                <a:latin typeface="Adobe 繁黑體 Std B" pitchFamily="34" charset="-120"/>
                <a:ea typeface="Adobe 繁黑體 Std B" pitchFamily="34" charset="-120"/>
              </a:rPr>
              <a:t>注意事項 </a:t>
            </a:r>
            <a:r>
              <a:rPr lang="en-US" altLang="zh-TW" dirty="0" smtClean="0">
                <a:latin typeface="Adobe 繁黑體 Std B" pitchFamily="34" charset="-120"/>
                <a:ea typeface="Adobe 繁黑體 Std B" pitchFamily="34" charset="-120"/>
              </a:rPr>
              <a:t>:</a:t>
            </a:r>
          </a:p>
          <a:p>
            <a:r>
              <a:rPr lang="en-US" altLang="zh-TW" dirty="0" smtClean="0">
                <a:latin typeface="Adobe 繁黑體 Std B" pitchFamily="34" charset="-120"/>
                <a:ea typeface="Adobe 繁黑體 Std B" pitchFamily="34" charset="-120"/>
              </a:rPr>
              <a:t>1.</a:t>
            </a:r>
            <a:r>
              <a:rPr lang="zh-TW" altLang="en-US" dirty="0" smtClean="0">
                <a:latin typeface="Adobe 繁黑體 Std B" pitchFamily="34" charset="-120"/>
                <a:ea typeface="Adobe 繁黑體 Std B" pitchFamily="34" charset="-120"/>
              </a:rPr>
              <a:t>請列印口試當天文件，並將文件內容事先輸入再印出</a:t>
            </a:r>
            <a:endParaRPr lang="en-US" altLang="zh-TW" dirty="0" smtClean="0">
              <a:latin typeface="Adobe 繁黑體 Std B" pitchFamily="34" charset="-120"/>
              <a:ea typeface="Adobe 繁黑體 Std B" pitchFamily="34" charset="-120"/>
            </a:endParaRPr>
          </a:p>
          <a:p>
            <a:r>
              <a:rPr lang="en-US" altLang="zh-TW" sz="1200" dirty="0" smtClean="0">
                <a:solidFill>
                  <a:srgbClr val="FF0000"/>
                </a:solidFill>
                <a:latin typeface="Adobe 繁黑體 Std B" pitchFamily="34" charset="-120"/>
                <a:ea typeface="Adobe 繁黑體 Std B" pitchFamily="34" charset="-120"/>
              </a:rPr>
              <a:t>&lt;&lt;&lt;</a:t>
            </a:r>
            <a:r>
              <a:rPr lang="zh-TW" altLang="en-US" sz="1200" dirty="0" smtClean="0">
                <a:solidFill>
                  <a:srgbClr val="FF0000"/>
                </a:solidFill>
                <a:latin typeface="Adobe 繁黑體 Std B" pitchFamily="34" charset="-120"/>
                <a:ea typeface="Adobe 繁黑體 Std B" pitchFamily="34" charset="-120"/>
              </a:rPr>
              <a:t>科法學院網站</a:t>
            </a:r>
            <a:r>
              <a:rPr lang="en-US" altLang="zh-TW" sz="1200" dirty="0" smtClean="0">
                <a:solidFill>
                  <a:srgbClr val="FF0000"/>
                </a:solidFill>
                <a:latin typeface="Adobe 繁黑體 Std B" pitchFamily="34" charset="-120"/>
                <a:ea typeface="Adobe 繁黑體 Std B" pitchFamily="34" charset="-120"/>
              </a:rPr>
              <a:t>/</a:t>
            </a:r>
            <a:r>
              <a:rPr lang="zh-TW" altLang="en-US" sz="1200" dirty="0" smtClean="0">
                <a:solidFill>
                  <a:srgbClr val="FF0000"/>
                </a:solidFill>
                <a:latin typeface="Adobe 繁黑體 Std B" pitchFamily="34" charset="-120"/>
                <a:ea typeface="Adobe 繁黑體 Std B" pitchFamily="34" charset="-120"/>
              </a:rPr>
              <a:t>學業與課程</a:t>
            </a:r>
            <a:r>
              <a:rPr lang="en-US" altLang="zh-TW" sz="1200" dirty="0" smtClean="0">
                <a:solidFill>
                  <a:srgbClr val="FF0000"/>
                </a:solidFill>
                <a:latin typeface="Adobe 繁黑體 Std B" pitchFamily="34" charset="-120"/>
                <a:ea typeface="Adobe 繁黑體 Std B" pitchFamily="34" charset="-120"/>
              </a:rPr>
              <a:t>/</a:t>
            </a:r>
            <a:r>
              <a:rPr lang="zh-TW" altLang="en-US" sz="1200" dirty="0" smtClean="0">
                <a:solidFill>
                  <a:srgbClr val="FF0000"/>
                </a:solidFill>
                <a:latin typeface="Adobe 繁黑體 Std B" pitchFamily="34" charset="-120"/>
                <a:ea typeface="Adobe 繁黑體 Std B" pitchFamily="34" charset="-120"/>
              </a:rPr>
              <a:t>表格下載</a:t>
            </a:r>
            <a:r>
              <a:rPr lang="en-US" altLang="zh-TW" sz="1200" dirty="0" smtClean="0">
                <a:solidFill>
                  <a:srgbClr val="FF0000"/>
                </a:solidFill>
                <a:latin typeface="Adobe 繁黑體 Std B" pitchFamily="34" charset="-120"/>
                <a:ea typeface="Adobe 繁黑體 Std B" pitchFamily="34" charset="-120"/>
              </a:rPr>
              <a:t>/</a:t>
            </a:r>
            <a:r>
              <a:rPr lang="zh-TW" altLang="en-US" sz="1200" dirty="0" smtClean="0">
                <a:solidFill>
                  <a:srgbClr val="FF0000"/>
                </a:solidFill>
                <a:latin typeface="Adobe 繁黑體 Std B" pitchFamily="34" charset="-120"/>
                <a:ea typeface="Adobe 繁黑體 Std B" pitchFamily="34" charset="-120"/>
              </a:rPr>
              <a:t>畢業生</a:t>
            </a:r>
            <a:r>
              <a:rPr lang="en-US" altLang="zh-TW" sz="1200" dirty="0" smtClean="0">
                <a:solidFill>
                  <a:srgbClr val="FF0000"/>
                </a:solidFill>
                <a:latin typeface="Adobe 繁黑體 Std B" pitchFamily="34" charset="-120"/>
                <a:ea typeface="Adobe 繁黑體 Std B" pitchFamily="34" charset="-120"/>
              </a:rPr>
              <a:t>/</a:t>
            </a:r>
            <a:r>
              <a:rPr lang="zh-TW" altLang="en-US" sz="1200" dirty="0" smtClean="0">
                <a:solidFill>
                  <a:srgbClr val="FF0000"/>
                </a:solidFill>
                <a:latin typeface="Adobe 繁黑體 Std B" pitchFamily="34" charset="-120"/>
                <a:ea typeface="Adobe 繁黑體 Std B" pitchFamily="34" charset="-120"/>
              </a:rPr>
              <a:t>碩士論文口試程序表</a:t>
            </a:r>
            <a:r>
              <a:rPr lang="en-US" altLang="zh-TW" sz="1200" dirty="0" smtClean="0">
                <a:solidFill>
                  <a:srgbClr val="FF0000"/>
                </a:solidFill>
                <a:latin typeface="Adobe 繁黑體 Std B" pitchFamily="34" charset="-120"/>
                <a:ea typeface="Adobe 繁黑體 Std B" pitchFamily="34" charset="-120"/>
              </a:rPr>
              <a:t>&gt;&gt;&gt;</a:t>
            </a:r>
          </a:p>
          <a:p>
            <a:r>
              <a:rPr lang="zh-TW" altLang="en-US" dirty="0" smtClean="0">
                <a:latin typeface="Adobe 繁黑體 Std B" pitchFamily="34" charset="-120"/>
                <a:ea typeface="Adobe 繁黑體 Std B" pitchFamily="34" charset="-120"/>
              </a:rPr>
              <a:t>評分表每位口試委員各一份，</a:t>
            </a:r>
            <a:endParaRPr lang="en-US" altLang="zh-TW" dirty="0" smtClean="0">
              <a:latin typeface="Adobe 繁黑體 Std B" pitchFamily="34" charset="-120"/>
              <a:ea typeface="Adobe 繁黑體 Std B" pitchFamily="34" charset="-120"/>
            </a:endParaRPr>
          </a:p>
          <a:p>
            <a:r>
              <a:rPr lang="zh-TW" altLang="en-US" dirty="0" smtClean="0">
                <a:latin typeface="Adobe 繁黑體 Std B" pitchFamily="34" charset="-120"/>
                <a:ea typeface="Adobe 繁黑體 Std B" pitchFamily="34" charset="-120"/>
              </a:rPr>
              <a:t>審定書、      成績資料表交給召集人</a:t>
            </a:r>
            <a:endParaRPr lang="en-US" altLang="zh-TW" dirty="0" smtClean="0">
              <a:latin typeface="Adobe 繁黑體 Std B" pitchFamily="34" charset="-120"/>
              <a:ea typeface="Adobe 繁黑體 Std B" pitchFamily="34" charset="-120"/>
            </a:endParaRPr>
          </a:p>
          <a:p>
            <a:r>
              <a:rPr lang="zh-TW" altLang="en-US" dirty="0">
                <a:latin typeface="Adobe 繁黑體 Std B" pitchFamily="34" charset="-120"/>
                <a:ea typeface="Adobe 繁黑體 Std B" pitchFamily="34" charset="-120"/>
              </a:rPr>
              <a:t>口試委員會</a:t>
            </a:r>
            <a:r>
              <a:rPr lang="zh-TW" altLang="en-US" dirty="0" smtClean="0">
                <a:latin typeface="Adobe 繁黑體 Std B" pitchFamily="34" charset="-120"/>
                <a:ea typeface="Adobe 繁黑體 Std B" pitchFamily="34" charset="-120"/>
              </a:rPr>
              <a:t>自行安排座位。</a:t>
            </a:r>
            <a:endParaRPr lang="en-US" altLang="zh-TW" dirty="0" smtClean="0">
              <a:latin typeface="Adobe 繁黑體 Std B" pitchFamily="34" charset="-120"/>
              <a:ea typeface="Adobe 繁黑體 Std B" pitchFamily="34" charset="-120"/>
            </a:endParaRPr>
          </a:p>
          <a:p>
            <a:endParaRPr lang="en-US" altLang="zh-TW" dirty="0">
              <a:latin typeface="Adobe 繁黑體 Std B" pitchFamily="34" charset="-120"/>
              <a:ea typeface="Adobe 繁黑體 Std B" pitchFamily="34" charset="-120"/>
            </a:endParaRPr>
          </a:p>
          <a:p>
            <a:endParaRPr lang="en-US" altLang="zh-TW" dirty="0" smtClean="0">
              <a:latin typeface="Adobe 繁黑體 Std B" pitchFamily="34" charset="-120"/>
              <a:ea typeface="Adobe 繁黑體 Std B" pitchFamily="34" charset="-120"/>
            </a:endParaRPr>
          </a:p>
          <a:p>
            <a:endParaRPr lang="en-US" altLang="zh-TW" dirty="0">
              <a:latin typeface="Adobe 繁黑體 Std B" pitchFamily="34" charset="-120"/>
              <a:ea typeface="Adobe 繁黑體 Std B" pitchFamily="34" charset="-120"/>
            </a:endParaRPr>
          </a:p>
          <a:p>
            <a:endParaRPr lang="en-US" altLang="zh-TW" dirty="0" smtClean="0">
              <a:latin typeface="Adobe 繁黑體 Std B" pitchFamily="34" charset="-120"/>
              <a:ea typeface="Adobe 繁黑體 Std B" pitchFamily="34" charset="-120"/>
            </a:endParaRPr>
          </a:p>
          <a:p>
            <a:endParaRPr lang="en-US" altLang="zh-TW" dirty="0">
              <a:latin typeface="Adobe 繁黑體 Std B" pitchFamily="34" charset="-120"/>
              <a:ea typeface="Adobe 繁黑體 Std B" pitchFamily="34" charset="-120"/>
            </a:endParaRPr>
          </a:p>
          <a:p>
            <a:endParaRPr lang="en-US" altLang="zh-TW" dirty="0" smtClean="0">
              <a:latin typeface="Adobe 繁黑體 Std B" pitchFamily="34" charset="-120"/>
              <a:ea typeface="Adobe 繁黑體 Std B" pitchFamily="34" charset="-120"/>
            </a:endParaRPr>
          </a:p>
          <a:p>
            <a:endParaRPr lang="en-US" altLang="zh-TW" dirty="0" smtClean="0">
              <a:latin typeface="Adobe 繁黑體 Std B" pitchFamily="34" charset="-120"/>
              <a:ea typeface="Adobe 繁黑體 Std B" pitchFamily="34" charset="-120"/>
            </a:endParaRPr>
          </a:p>
          <a:p>
            <a:r>
              <a:rPr lang="en-US" altLang="zh-TW" dirty="0" smtClean="0">
                <a:latin typeface="Adobe 繁黑體 Std B" pitchFamily="34" charset="-120"/>
                <a:ea typeface="Adobe 繁黑體 Std B" pitchFamily="34" charset="-120"/>
              </a:rPr>
              <a:t>2.</a:t>
            </a:r>
            <a:r>
              <a:rPr lang="zh-TW" altLang="en-US" dirty="0" smtClean="0">
                <a:latin typeface="Adobe 繁黑體 Std B" pitchFamily="34" charset="-120"/>
                <a:ea typeface="Adobe 繁黑體 Std B" pitchFamily="34" charset="-120"/>
              </a:rPr>
              <a:t>餐點請自行準備，建議可準備礦泉水、咖啡或果汁、水果或蛋糕，正餐時間請準備餐盒</a:t>
            </a:r>
            <a:r>
              <a:rPr lang="en-US" altLang="zh-TW" dirty="0" smtClean="0">
                <a:latin typeface="Adobe 繁黑體 Std B" pitchFamily="34" charset="-120"/>
                <a:ea typeface="Adobe 繁黑體 Std B" pitchFamily="34" charset="-120"/>
              </a:rPr>
              <a:t>(</a:t>
            </a:r>
            <a:r>
              <a:rPr lang="zh-TW" altLang="en-US" dirty="0" smtClean="0">
                <a:latin typeface="Adobe 繁黑體 Std B" pitchFamily="34" charset="-120"/>
                <a:ea typeface="Adobe 繁黑體 Std B" pitchFamily="34" charset="-120"/>
              </a:rPr>
              <a:t>並另準備提袋，以便老師沒食用完可攜帶離開</a:t>
            </a:r>
            <a:r>
              <a:rPr lang="en-US" altLang="zh-TW" dirty="0" smtClean="0">
                <a:latin typeface="Adobe 繁黑體 Std B" pitchFamily="34" charset="-120"/>
                <a:ea typeface="Adobe 繁黑體 Std B" pitchFamily="34" charset="-120"/>
              </a:rPr>
              <a:t>)</a:t>
            </a:r>
            <a:r>
              <a:rPr lang="zh-TW" altLang="en-US" dirty="0" smtClean="0">
                <a:latin typeface="Adobe 繁黑體 Std B" pitchFamily="34" charset="-120"/>
                <a:ea typeface="Adobe 繁黑體 Std B" pitchFamily="34" charset="-120"/>
              </a:rPr>
              <a:t>，需先向老師確認葷素、飲食習慣</a:t>
            </a:r>
            <a:r>
              <a:rPr lang="zh-TW" altLang="en-US" dirty="0">
                <a:latin typeface="Adobe 繁黑體 Std B" pitchFamily="34" charset="-120"/>
                <a:ea typeface="Adobe 繁黑體 Std B" pitchFamily="34" charset="-120"/>
              </a:rPr>
              <a:t>等</a:t>
            </a:r>
            <a:r>
              <a:rPr lang="zh-TW" altLang="en-US" dirty="0" smtClean="0">
                <a:latin typeface="Adobe 繁黑體 Std B" pitchFamily="34" charset="-120"/>
                <a:ea typeface="Adobe 繁黑體 Std B" pitchFamily="34" charset="-120"/>
              </a:rPr>
              <a:t>。</a:t>
            </a:r>
            <a:endParaRPr lang="zh-TW" altLang="en-US" dirty="0"/>
          </a:p>
        </p:txBody>
      </p:sp>
      <p:sp>
        <p:nvSpPr>
          <p:cNvPr id="6" name="矩形 5"/>
          <p:cNvSpPr/>
          <p:nvPr/>
        </p:nvSpPr>
        <p:spPr>
          <a:xfrm>
            <a:off x="3140968" y="5940152"/>
            <a:ext cx="2880320"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116632" y="5004048"/>
            <a:ext cx="259931" cy="21602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4437112" y="6660232"/>
            <a:ext cx="288032" cy="43204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5190036" y="6660232"/>
            <a:ext cx="288032" cy="43204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4437112" y="6122903"/>
            <a:ext cx="288032"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4581128" y="6018908"/>
            <a:ext cx="288032"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137958" y="5285099"/>
            <a:ext cx="232646" cy="2160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1334603" y="5220072"/>
            <a:ext cx="282717"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3645024" y="6654214"/>
            <a:ext cx="288032" cy="43204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3573016" y="7292250"/>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smtClean="0"/>
              <a:t>A</a:t>
            </a:r>
            <a:endParaRPr lang="zh-TW" altLang="en-US" sz="2800" b="1" dirty="0"/>
          </a:p>
        </p:txBody>
      </p:sp>
      <p:sp>
        <p:nvSpPr>
          <p:cNvPr id="16" name="橢圓 15"/>
          <p:cNvSpPr/>
          <p:nvPr/>
        </p:nvSpPr>
        <p:spPr>
          <a:xfrm>
            <a:off x="4365104" y="7308304"/>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smtClean="0"/>
              <a:t>B</a:t>
            </a:r>
            <a:endParaRPr lang="zh-TW" altLang="en-US" sz="2800" b="1" dirty="0"/>
          </a:p>
        </p:txBody>
      </p:sp>
      <p:sp>
        <p:nvSpPr>
          <p:cNvPr id="17" name="橢圓 16"/>
          <p:cNvSpPr/>
          <p:nvPr/>
        </p:nvSpPr>
        <p:spPr>
          <a:xfrm>
            <a:off x="5118028" y="7286075"/>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smtClean="0"/>
              <a:t>C</a:t>
            </a:r>
            <a:endParaRPr lang="zh-TW" altLang="en-US" sz="2800" b="1" dirty="0"/>
          </a:p>
        </p:txBody>
      </p:sp>
      <p:sp>
        <p:nvSpPr>
          <p:cNvPr id="18" name="文字方塊 17"/>
          <p:cNvSpPr txBox="1"/>
          <p:nvPr/>
        </p:nvSpPr>
        <p:spPr>
          <a:xfrm>
            <a:off x="4913292" y="5570820"/>
            <a:ext cx="1107996" cy="369332"/>
          </a:xfrm>
          <a:prstGeom prst="rect">
            <a:avLst/>
          </a:prstGeom>
          <a:noFill/>
        </p:spPr>
        <p:txBody>
          <a:bodyPr wrap="none" rtlCol="0">
            <a:spAutoFit/>
          </a:bodyPr>
          <a:lstStyle/>
          <a:p>
            <a:r>
              <a:rPr lang="zh-TW" altLang="en-US" dirty="0" smtClean="0">
                <a:latin typeface="Adobe 繁黑體 Std B" pitchFamily="34" charset="-120"/>
                <a:ea typeface="Adobe 繁黑體 Std B" pitchFamily="34" charset="-120"/>
              </a:rPr>
              <a:t>擺放方式</a:t>
            </a:r>
            <a:endParaRPr lang="zh-TW" altLang="en-US" dirty="0">
              <a:latin typeface="Adobe 繁黑體 Std B" pitchFamily="34" charset="-120"/>
              <a:ea typeface="Adobe 繁黑體 Std B" pitchFamily="34" charset="-120"/>
            </a:endParaRPr>
          </a:p>
        </p:txBody>
      </p:sp>
      <p:sp>
        <p:nvSpPr>
          <p:cNvPr id="19" name="文字方塊 18"/>
          <p:cNvSpPr txBox="1"/>
          <p:nvPr/>
        </p:nvSpPr>
        <p:spPr>
          <a:xfrm>
            <a:off x="1697346" y="5858651"/>
            <a:ext cx="1338828" cy="923330"/>
          </a:xfrm>
          <a:prstGeom prst="rect">
            <a:avLst/>
          </a:prstGeom>
          <a:noFill/>
        </p:spPr>
        <p:txBody>
          <a:bodyPr wrap="none" rtlCol="0">
            <a:spAutoFit/>
          </a:bodyPr>
          <a:lstStyle/>
          <a:p>
            <a:r>
              <a:rPr lang="zh-TW" altLang="en-US" dirty="0" smtClean="0">
                <a:latin typeface="Adobe 繁黑體 Std B" pitchFamily="34" charset="-120"/>
                <a:ea typeface="Adobe 繁黑體 Std B" pitchFamily="34" charset="-120"/>
              </a:rPr>
              <a:t>請自行準備</a:t>
            </a:r>
            <a:endParaRPr lang="en-US" altLang="zh-TW" dirty="0" smtClean="0">
              <a:latin typeface="Adobe 繁黑體 Std B" pitchFamily="34" charset="-120"/>
              <a:ea typeface="Adobe 繁黑體 Std B" pitchFamily="34" charset="-120"/>
            </a:endParaRPr>
          </a:p>
          <a:p>
            <a:r>
              <a:rPr lang="en-US" altLang="zh-TW" dirty="0" smtClean="0">
                <a:latin typeface="Adobe 繁黑體 Std B" pitchFamily="34" charset="-120"/>
                <a:ea typeface="Adobe 繁黑體 Std B" pitchFamily="34" charset="-120"/>
              </a:rPr>
              <a:t>1.</a:t>
            </a:r>
            <a:r>
              <a:rPr lang="zh-TW" altLang="en-US" dirty="0" smtClean="0">
                <a:latin typeface="Adobe 繁黑體 Std B" pitchFamily="34" charset="-120"/>
                <a:ea typeface="Adobe 繁黑體 Std B" pitchFamily="34" charset="-120"/>
              </a:rPr>
              <a:t>口委用筆</a:t>
            </a:r>
            <a:endParaRPr lang="en-US" altLang="zh-TW" dirty="0" smtClean="0">
              <a:latin typeface="Adobe 繁黑體 Std B" pitchFamily="34" charset="-120"/>
              <a:ea typeface="Adobe 繁黑體 Std B" pitchFamily="34" charset="-120"/>
            </a:endParaRPr>
          </a:p>
          <a:p>
            <a:r>
              <a:rPr lang="en-US" altLang="zh-TW" dirty="0" smtClean="0">
                <a:latin typeface="Adobe 繁黑體 Std B" pitchFamily="34" charset="-120"/>
                <a:ea typeface="Adobe 繁黑體 Std B" pitchFamily="34" charset="-120"/>
              </a:rPr>
              <a:t>2.</a:t>
            </a:r>
            <a:r>
              <a:rPr lang="zh-TW" altLang="en-US" dirty="0" smtClean="0">
                <a:latin typeface="Adobe 繁黑體 Std B" pitchFamily="34" charset="-120"/>
                <a:ea typeface="Adobe 繁黑體 Std B" pitchFamily="34" charset="-120"/>
              </a:rPr>
              <a:t>立可帶</a:t>
            </a:r>
            <a:endParaRPr lang="en-US" altLang="zh-TW" dirty="0" smtClean="0">
              <a:latin typeface="Adobe 繁黑體 Std B" pitchFamily="34" charset="-120"/>
              <a:ea typeface="Adobe 繁黑體 Std B" pitchFamily="34" charset="-120"/>
            </a:endParaRPr>
          </a:p>
        </p:txBody>
      </p:sp>
      <p:sp>
        <p:nvSpPr>
          <p:cNvPr id="2" name="文字方塊 1"/>
          <p:cNvSpPr txBox="1"/>
          <p:nvPr/>
        </p:nvSpPr>
        <p:spPr>
          <a:xfrm>
            <a:off x="2276872" y="3347864"/>
            <a:ext cx="3615092" cy="830997"/>
          </a:xfrm>
          <a:prstGeom prst="rect">
            <a:avLst/>
          </a:prstGeom>
          <a:noFill/>
        </p:spPr>
        <p:txBody>
          <a:bodyPr wrap="none" rtlCol="0">
            <a:spAutoFit/>
          </a:bodyPr>
          <a:lstStyle/>
          <a:p>
            <a:r>
              <a:rPr lang="zh-TW" altLang="en-US" sz="1600" dirty="0" smtClean="0">
                <a:solidFill>
                  <a:srgbClr val="0000FF"/>
                </a:solidFill>
                <a:latin typeface="Adobe 繁黑體 Std B" pitchFamily="34" charset="-120"/>
                <a:ea typeface="Adobe 繁黑體 Std B" pitchFamily="34" charset="-120"/>
              </a:rPr>
              <a:t>總長約</a:t>
            </a:r>
            <a:r>
              <a:rPr lang="en-US" altLang="zh-TW" sz="1600" dirty="0" smtClean="0">
                <a:solidFill>
                  <a:srgbClr val="0000FF"/>
                </a:solidFill>
                <a:latin typeface="Adobe 繁黑體 Std B" pitchFamily="34" charset="-120"/>
                <a:ea typeface="Adobe 繁黑體 Std B" pitchFamily="34" charset="-120"/>
              </a:rPr>
              <a:t>1.5</a:t>
            </a:r>
            <a:r>
              <a:rPr lang="zh-TW" altLang="en-US" sz="1600" dirty="0" smtClean="0">
                <a:solidFill>
                  <a:srgbClr val="0000FF"/>
                </a:solidFill>
                <a:latin typeface="Adobe 繁黑體 Std B" pitchFamily="34" charset="-120"/>
                <a:ea typeface="Adobe 繁黑體 Std B" pitchFamily="34" charset="-120"/>
              </a:rPr>
              <a:t>小時</a:t>
            </a:r>
            <a:r>
              <a:rPr lang="zh-TW" altLang="en-US" sz="1600" dirty="0">
                <a:solidFill>
                  <a:srgbClr val="0000FF"/>
                </a:solidFill>
                <a:latin typeface="Adobe 繁黑體 Std B" pitchFamily="34" charset="-120"/>
                <a:ea typeface="Adobe 繁黑體 Std B" pitchFamily="34" charset="-120"/>
                <a:sym typeface="Wingdings" panose="05000000000000000000" pitchFamily="2" charset="2"/>
              </a:rPr>
              <a:t> </a:t>
            </a:r>
            <a:r>
              <a:rPr lang="en-US" altLang="zh-TW" sz="1600" dirty="0" smtClean="0">
                <a:solidFill>
                  <a:srgbClr val="0000FF"/>
                </a:solidFill>
                <a:latin typeface="Adobe 繁黑體 Std B" pitchFamily="34" charset="-120"/>
                <a:ea typeface="Adobe 繁黑體 Std B" pitchFamily="34" charset="-120"/>
                <a:sym typeface="Wingdings" panose="05000000000000000000" pitchFamily="2" charset="2"/>
              </a:rPr>
              <a:t>:</a:t>
            </a:r>
            <a:r>
              <a:rPr lang="zh-TW" altLang="en-US" sz="1600" dirty="0" smtClean="0">
                <a:solidFill>
                  <a:srgbClr val="0000FF"/>
                </a:solidFill>
                <a:latin typeface="Adobe 繁黑體 Std B" pitchFamily="34" charset="-120"/>
                <a:ea typeface="Adobe 繁黑體 Std B" pitchFamily="34" charset="-120"/>
                <a:sym typeface="Wingdings" panose="05000000000000000000" pitchFamily="2" charset="2"/>
              </a:rPr>
              <a:t> 報告</a:t>
            </a:r>
            <a:r>
              <a:rPr lang="en-US" altLang="zh-TW" sz="1600" dirty="0" smtClean="0">
                <a:solidFill>
                  <a:srgbClr val="0000FF"/>
                </a:solidFill>
                <a:latin typeface="Adobe 繁黑體 Std B" pitchFamily="34" charset="-120"/>
                <a:ea typeface="Adobe 繁黑體 Std B" pitchFamily="34" charset="-120"/>
                <a:sym typeface="Wingdings" panose="05000000000000000000" pitchFamily="2" charset="2"/>
              </a:rPr>
              <a:t>=&gt;QA</a:t>
            </a:r>
          </a:p>
          <a:p>
            <a:r>
              <a:rPr lang="en-US" altLang="zh-TW" sz="1600" dirty="0" smtClean="0">
                <a:solidFill>
                  <a:srgbClr val="0000FF"/>
                </a:solidFill>
                <a:latin typeface="Adobe 繁黑體 Std B" pitchFamily="34" charset="-120"/>
                <a:ea typeface="Adobe 繁黑體 Std B" pitchFamily="34" charset="-120"/>
                <a:sym typeface="Wingdings" panose="05000000000000000000" pitchFamily="2" charset="2"/>
              </a:rPr>
              <a:t>=&gt;</a:t>
            </a:r>
            <a:r>
              <a:rPr lang="zh-TW" altLang="en-US" sz="1600" dirty="0" smtClean="0">
                <a:solidFill>
                  <a:srgbClr val="0000FF"/>
                </a:solidFill>
                <a:latin typeface="Adobe 繁黑體 Std B" pitchFamily="34" charset="-120"/>
                <a:ea typeface="Adobe 繁黑體 Std B" pitchFamily="34" charset="-120"/>
                <a:sym typeface="Wingdings" panose="05000000000000000000" pitchFamily="2" charset="2"/>
              </a:rPr>
              <a:t>口試委員討論</a:t>
            </a:r>
            <a:r>
              <a:rPr lang="en-US" altLang="zh-TW" sz="1600" dirty="0" smtClean="0">
                <a:solidFill>
                  <a:srgbClr val="0000FF"/>
                </a:solidFill>
                <a:latin typeface="Adobe 繁黑體 Std B" pitchFamily="34" charset="-120"/>
                <a:ea typeface="Adobe 繁黑體 Std B" pitchFamily="34" charset="-120"/>
                <a:sym typeface="Wingdings" panose="05000000000000000000" pitchFamily="2" charset="2"/>
              </a:rPr>
              <a:t>(</a:t>
            </a:r>
            <a:r>
              <a:rPr lang="zh-TW" altLang="en-US" sz="1600" dirty="0" smtClean="0">
                <a:solidFill>
                  <a:srgbClr val="0000FF"/>
                </a:solidFill>
                <a:latin typeface="Adobe 繁黑體 Std B" pitchFamily="34" charset="-120"/>
                <a:ea typeface="Adobe 繁黑體 Std B" pitchFamily="34" charset="-120"/>
                <a:sym typeface="Wingdings" panose="05000000000000000000" pitchFamily="2" charset="2"/>
              </a:rPr>
              <a:t>研究生暫離</a:t>
            </a:r>
            <a:r>
              <a:rPr lang="en-US" altLang="zh-TW" sz="1600" dirty="0" smtClean="0">
                <a:solidFill>
                  <a:srgbClr val="0000FF"/>
                </a:solidFill>
                <a:latin typeface="Adobe 繁黑體 Std B" pitchFamily="34" charset="-120"/>
                <a:ea typeface="Adobe 繁黑體 Std B" pitchFamily="34" charset="-120"/>
                <a:sym typeface="Wingdings" panose="05000000000000000000" pitchFamily="2" charset="2"/>
              </a:rPr>
              <a:t>)</a:t>
            </a:r>
          </a:p>
          <a:p>
            <a:r>
              <a:rPr lang="en-US" altLang="zh-TW" sz="1600" dirty="0" smtClean="0">
                <a:solidFill>
                  <a:srgbClr val="0000FF"/>
                </a:solidFill>
                <a:latin typeface="Adobe 繁黑體 Std B" pitchFamily="34" charset="-120"/>
                <a:ea typeface="Adobe 繁黑體 Std B" pitchFamily="34" charset="-120"/>
                <a:sym typeface="Wingdings" panose="05000000000000000000" pitchFamily="2" charset="2"/>
              </a:rPr>
              <a:t>=&gt;</a:t>
            </a:r>
            <a:r>
              <a:rPr lang="zh-TW" altLang="en-US" sz="1600" dirty="0" smtClean="0">
                <a:solidFill>
                  <a:srgbClr val="0000FF"/>
                </a:solidFill>
                <a:latin typeface="Adobe 繁黑體 Std B" pitchFamily="34" charset="-120"/>
                <a:ea typeface="Adobe 繁黑體 Std B" pitchFamily="34" charset="-120"/>
                <a:sym typeface="Wingdings" panose="05000000000000000000" pitchFamily="2" charset="2"/>
              </a:rPr>
              <a:t>再次請研究生進入</a:t>
            </a:r>
            <a:r>
              <a:rPr lang="en-US" altLang="zh-TW" sz="1600" dirty="0" smtClean="0">
                <a:solidFill>
                  <a:srgbClr val="0000FF"/>
                </a:solidFill>
                <a:latin typeface="Adobe 繁黑體 Std B" pitchFamily="34" charset="-120"/>
                <a:ea typeface="Adobe 繁黑體 Std B" pitchFamily="34" charset="-120"/>
                <a:sym typeface="Wingdings" panose="05000000000000000000" pitchFamily="2" charset="2"/>
              </a:rPr>
              <a:t>=&gt;</a:t>
            </a:r>
            <a:r>
              <a:rPr lang="zh-TW" altLang="en-US" sz="1600" dirty="0" smtClean="0">
                <a:solidFill>
                  <a:srgbClr val="0000FF"/>
                </a:solidFill>
                <a:latin typeface="Adobe 繁黑體 Std B" pitchFamily="34" charset="-120"/>
                <a:ea typeface="Adobe 繁黑體 Std B" pitchFamily="34" charset="-120"/>
                <a:sym typeface="Wingdings" panose="05000000000000000000" pitchFamily="2" charset="2"/>
              </a:rPr>
              <a:t>宣布口試結果</a:t>
            </a:r>
            <a:endParaRPr lang="zh-TW" altLang="en-US" sz="1600" dirty="0">
              <a:solidFill>
                <a:srgbClr val="0000FF"/>
              </a:solidFill>
              <a:latin typeface="Adobe 繁黑體 Std B" pitchFamily="34" charset="-120"/>
              <a:ea typeface="Adobe 繁黑體 Std B" pitchFamily="34" charset="-120"/>
            </a:endParaRPr>
          </a:p>
        </p:txBody>
      </p:sp>
      <p:pic>
        <p:nvPicPr>
          <p:cNvPr id="1026" name="Picture 2" descr="Z:\download\37021313_1802967493123640_3260661775812526080_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289" b="24987"/>
          <a:stretch/>
        </p:blipFill>
        <p:spPr bwMode="auto">
          <a:xfrm>
            <a:off x="4797153" y="0"/>
            <a:ext cx="2060848" cy="1954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87830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76672" y="827584"/>
            <a:ext cx="5910592" cy="4801314"/>
          </a:xfrm>
          <a:prstGeom prst="rect">
            <a:avLst/>
          </a:prstGeom>
          <a:noFill/>
        </p:spPr>
        <p:txBody>
          <a:bodyPr wrap="none" rtlCol="0">
            <a:spAutoFit/>
          </a:bodyPr>
          <a:lstStyle/>
          <a:p>
            <a:r>
              <a:rPr lang="zh-TW" altLang="en-US" dirty="0" smtClean="0">
                <a:solidFill>
                  <a:srgbClr val="FF0000"/>
                </a:solidFill>
                <a:latin typeface="Adobe 繁黑體 Std B" pitchFamily="34" charset="-120"/>
                <a:ea typeface="Adobe 繁黑體 Std B" pitchFamily="34" charset="-120"/>
              </a:rPr>
              <a:t>步驟十 </a:t>
            </a:r>
            <a:r>
              <a:rPr lang="en-US" altLang="zh-TW" dirty="0" smtClean="0">
                <a:solidFill>
                  <a:srgbClr val="FF0000"/>
                </a:solidFill>
                <a:latin typeface="Adobe 繁黑體 Std B" pitchFamily="34" charset="-120"/>
                <a:ea typeface="Adobe 繁黑體 Std B" pitchFamily="34" charset="-120"/>
              </a:rPr>
              <a:t>: </a:t>
            </a:r>
            <a:r>
              <a:rPr lang="zh-TW" altLang="en-US" dirty="0" smtClean="0">
                <a:latin typeface="Adobe 繁黑體 Std B" pitchFamily="34" charset="-120"/>
                <a:ea typeface="Adobe 繁黑體 Std B" pitchFamily="34" charset="-120"/>
              </a:rPr>
              <a:t>口試結束</a:t>
            </a:r>
            <a:endParaRPr lang="en-US" altLang="zh-TW" dirty="0" smtClean="0">
              <a:latin typeface="Adobe 繁黑體 Std B" pitchFamily="34" charset="-120"/>
              <a:ea typeface="Adobe 繁黑體 Std B" pitchFamily="34" charset="-120"/>
            </a:endParaRPr>
          </a:p>
          <a:p>
            <a:endParaRPr lang="en-US" altLang="zh-TW" dirty="0">
              <a:latin typeface="Adobe 繁黑體 Std B" pitchFamily="34" charset="-120"/>
              <a:ea typeface="Adobe 繁黑體 Std B" pitchFamily="34" charset="-120"/>
            </a:endParaRPr>
          </a:p>
          <a:p>
            <a:r>
              <a:rPr lang="zh-TW" altLang="en-US" dirty="0" smtClean="0">
                <a:solidFill>
                  <a:srgbClr val="0000FF"/>
                </a:solidFill>
                <a:latin typeface="Adobe 繁黑體 Std B" pitchFamily="34" charset="-120"/>
                <a:ea typeface="Adobe 繁黑體 Std B" pitchFamily="34" charset="-120"/>
              </a:rPr>
              <a:t>注意事項 </a:t>
            </a:r>
            <a:r>
              <a:rPr lang="en-US" altLang="zh-TW" dirty="0" smtClean="0">
                <a:solidFill>
                  <a:srgbClr val="0000FF"/>
                </a:solidFill>
                <a:latin typeface="Adobe 繁黑體 Std B" pitchFamily="34" charset="-120"/>
                <a:ea typeface="Adobe 繁黑體 Std B" pitchFamily="34" charset="-120"/>
              </a:rPr>
              <a:t>:</a:t>
            </a:r>
          </a:p>
          <a:p>
            <a:r>
              <a:rPr lang="en-US" altLang="zh-TW" dirty="0" smtClean="0">
                <a:latin typeface="Adobe 繁黑體 Std B" pitchFamily="34" charset="-120"/>
                <a:ea typeface="Adobe 繁黑體 Std B" pitchFamily="34" charset="-120"/>
              </a:rPr>
              <a:t>1.</a:t>
            </a:r>
            <a:r>
              <a:rPr lang="zh-TW" altLang="en-US" dirty="0" smtClean="0">
                <a:latin typeface="Adobe 繁黑體 Std B" pitchFamily="34" charset="-120"/>
                <a:ea typeface="Adobe 繁黑體 Std B" pitchFamily="34" charset="-120"/>
              </a:rPr>
              <a:t>注意審定書上口試委員是否都有簽名</a:t>
            </a:r>
            <a:endParaRPr lang="en-US" altLang="zh-TW" dirty="0" smtClean="0">
              <a:latin typeface="Adobe 繁黑體 Std B" pitchFamily="34" charset="-120"/>
              <a:ea typeface="Adobe 繁黑體 Std B" pitchFamily="34" charset="-120"/>
            </a:endParaRPr>
          </a:p>
          <a:p>
            <a:r>
              <a:rPr lang="zh-TW" altLang="en-US" dirty="0">
                <a:latin typeface="Adobe 繁黑體 Std B" pitchFamily="34" charset="-120"/>
                <a:ea typeface="Adobe 繁黑體 Std B" pitchFamily="34" charset="-120"/>
              </a:rPr>
              <a:t> </a:t>
            </a:r>
            <a:r>
              <a:rPr lang="zh-TW" altLang="en-US" dirty="0" smtClean="0">
                <a:latin typeface="Adobe 繁黑體 Std B" pitchFamily="34" charset="-120"/>
                <a:ea typeface="Adobe 繁黑體 Std B" pitchFamily="34" charset="-120"/>
              </a:rPr>
              <a:t>   </a:t>
            </a:r>
            <a:r>
              <a:rPr lang="en-US" altLang="zh-TW" dirty="0" smtClean="0">
                <a:latin typeface="Adobe 繁黑體 Std B" pitchFamily="34" charset="-120"/>
                <a:ea typeface="Adobe 繁黑體 Std B" pitchFamily="34" charset="-120"/>
              </a:rPr>
              <a:t>(</a:t>
            </a:r>
            <a:r>
              <a:rPr lang="zh-TW" altLang="en-US" dirty="0" smtClean="0">
                <a:solidFill>
                  <a:srgbClr val="FF0000"/>
                </a:solidFill>
                <a:latin typeface="Adobe 繁黑體 Std B" pitchFamily="34" charset="-120"/>
                <a:ea typeface="Adobe 繁黑體 Std B" pitchFamily="34" charset="-120"/>
              </a:rPr>
              <a:t>指導老師</a:t>
            </a:r>
            <a:r>
              <a:rPr lang="zh-TW" altLang="en-US" dirty="0" smtClean="0">
                <a:latin typeface="Adobe 繁黑體 Std B" pitchFamily="34" charset="-120"/>
                <a:ea typeface="Adobe 繁黑體 Std B" pitchFamily="34" charset="-120"/>
              </a:rPr>
              <a:t>擔任口試委員的話也要在</a:t>
            </a:r>
            <a:r>
              <a:rPr lang="zh-TW" altLang="en-US" dirty="0" smtClean="0">
                <a:solidFill>
                  <a:srgbClr val="FF0000"/>
                </a:solidFill>
                <a:latin typeface="Adobe 繁黑體 Std B" pitchFamily="34" charset="-120"/>
                <a:ea typeface="Adobe 繁黑體 Std B" pitchFamily="34" charset="-120"/>
              </a:rPr>
              <a:t>口試委員處</a:t>
            </a:r>
            <a:r>
              <a:rPr lang="zh-TW" altLang="en-US" dirty="0" smtClean="0">
                <a:latin typeface="Adobe 繁黑體 Std B" pitchFamily="34" charset="-120"/>
                <a:ea typeface="Adobe 繁黑體 Std B" pitchFamily="34" charset="-120"/>
              </a:rPr>
              <a:t>簽名</a:t>
            </a:r>
            <a:r>
              <a:rPr lang="en-US" altLang="zh-TW" dirty="0" smtClean="0">
                <a:latin typeface="Adobe 繁黑體 Std B" pitchFamily="34" charset="-120"/>
                <a:ea typeface="Adobe 繁黑體 Std B" pitchFamily="34" charset="-120"/>
              </a:rPr>
              <a:t>)</a:t>
            </a:r>
          </a:p>
          <a:p>
            <a:endParaRPr lang="en-US" altLang="zh-TW" dirty="0">
              <a:latin typeface="Adobe 繁黑體 Std B" pitchFamily="34" charset="-120"/>
              <a:ea typeface="Adobe 繁黑體 Std B" pitchFamily="34" charset="-120"/>
            </a:endParaRPr>
          </a:p>
          <a:p>
            <a:r>
              <a:rPr lang="en-US" altLang="zh-TW" dirty="0" smtClean="0">
                <a:latin typeface="Adobe 繁黑體 Std B" pitchFamily="34" charset="-120"/>
                <a:ea typeface="Adobe 繁黑體 Std B" pitchFamily="34" charset="-120"/>
              </a:rPr>
              <a:t>2.</a:t>
            </a:r>
            <a:r>
              <a:rPr lang="zh-TW" altLang="en-US" dirty="0" smtClean="0">
                <a:latin typeface="Adobe 繁黑體 Std B" pitchFamily="34" charset="-120"/>
                <a:ea typeface="Adobe 繁黑體 Std B" pitchFamily="34" charset="-120"/>
              </a:rPr>
              <a:t>注意審定書上</a:t>
            </a:r>
            <a:r>
              <a:rPr lang="zh-TW" altLang="en-US" dirty="0" smtClean="0">
                <a:solidFill>
                  <a:srgbClr val="FF0000"/>
                </a:solidFill>
                <a:latin typeface="Adobe 繁黑體 Std B" pitchFamily="34" charset="-120"/>
                <a:ea typeface="Adobe 繁黑體 Std B" pitchFamily="34" charset="-120"/>
              </a:rPr>
              <a:t>指導老師</a:t>
            </a:r>
            <a:r>
              <a:rPr lang="zh-TW" altLang="en-US" dirty="0" smtClean="0">
                <a:latin typeface="Adobe 繁黑體 Std B" pitchFamily="34" charset="-120"/>
                <a:ea typeface="Adobe 繁黑體 Std B" pitchFamily="34" charset="-120"/>
              </a:rPr>
              <a:t>是否有簽名</a:t>
            </a:r>
            <a:endParaRPr lang="en-US" altLang="zh-TW" dirty="0" smtClean="0">
              <a:latin typeface="Adobe 繁黑體 Std B" pitchFamily="34" charset="-120"/>
              <a:ea typeface="Adobe 繁黑體 Std B" pitchFamily="34" charset="-120"/>
            </a:endParaRPr>
          </a:p>
          <a:p>
            <a:endParaRPr lang="en-US" altLang="zh-TW" dirty="0">
              <a:latin typeface="Adobe 繁黑體 Std B" pitchFamily="34" charset="-120"/>
              <a:ea typeface="Adobe 繁黑體 Std B" pitchFamily="34" charset="-120"/>
            </a:endParaRPr>
          </a:p>
          <a:p>
            <a:r>
              <a:rPr lang="en-US" altLang="zh-TW" dirty="0" smtClean="0">
                <a:latin typeface="Adobe 繁黑體 Std B" pitchFamily="34" charset="-120"/>
                <a:ea typeface="Adobe 繁黑體 Std B" pitchFamily="34" charset="-120"/>
              </a:rPr>
              <a:t>3.</a:t>
            </a:r>
            <a:r>
              <a:rPr lang="zh-TW" altLang="en-US" dirty="0" smtClean="0">
                <a:latin typeface="Adobe 繁黑體 Std B" pitchFamily="34" charset="-120"/>
                <a:ea typeface="Adobe 繁黑體 Std B" pitchFamily="34" charset="-120"/>
              </a:rPr>
              <a:t>口試委員如有所長，亦可請所長於所長處簽名，無則免</a:t>
            </a:r>
            <a:endParaRPr lang="en-US" altLang="zh-TW" dirty="0" smtClean="0">
              <a:latin typeface="Adobe 繁黑體 Std B" pitchFamily="34" charset="-120"/>
              <a:ea typeface="Adobe 繁黑體 Std B" pitchFamily="34" charset="-120"/>
            </a:endParaRPr>
          </a:p>
          <a:p>
            <a:endParaRPr lang="en-US" altLang="zh-TW" dirty="0">
              <a:latin typeface="Adobe 繁黑體 Std B" pitchFamily="34" charset="-120"/>
              <a:ea typeface="Adobe 繁黑體 Std B" pitchFamily="34" charset="-120"/>
            </a:endParaRPr>
          </a:p>
          <a:p>
            <a:r>
              <a:rPr lang="en-US" altLang="zh-TW" dirty="0" smtClean="0">
                <a:latin typeface="Adobe 繁黑體 Std B" pitchFamily="34" charset="-120"/>
                <a:ea typeface="Adobe 繁黑體 Std B" pitchFamily="34" charset="-120"/>
              </a:rPr>
              <a:t>4.</a:t>
            </a:r>
            <a:r>
              <a:rPr lang="zh-TW" altLang="en-US" dirty="0" smtClean="0">
                <a:latin typeface="Adobe 繁黑體 Std B" pitchFamily="34" charset="-120"/>
                <a:ea typeface="Adobe 繁黑體 Std B" pitchFamily="34" charset="-120"/>
              </a:rPr>
              <a:t>成績資料表上</a:t>
            </a:r>
            <a:r>
              <a:rPr lang="zh-TW" altLang="en-US" dirty="0" smtClean="0">
                <a:solidFill>
                  <a:srgbClr val="FF0000"/>
                </a:solidFill>
                <a:latin typeface="Adobe 繁黑體 Std B" pitchFamily="34" charset="-120"/>
                <a:ea typeface="Adobe 繁黑體 Std B" pitchFamily="34" charset="-120"/>
              </a:rPr>
              <a:t>召集人</a:t>
            </a:r>
            <a:r>
              <a:rPr lang="zh-TW" altLang="en-US" dirty="0" smtClean="0">
                <a:latin typeface="Adobe 繁黑體 Std B" pitchFamily="34" charset="-120"/>
                <a:ea typeface="Adobe 繁黑體 Std B" pitchFamily="34" charset="-120"/>
              </a:rPr>
              <a:t>是否有簽名</a:t>
            </a:r>
            <a:endParaRPr lang="en-US" altLang="zh-TW" dirty="0" smtClean="0">
              <a:latin typeface="Adobe 繁黑體 Std B" pitchFamily="34" charset="-120"/>
              <a:ea typeface="Adobe 繁黑體 Std B" pitchFamily="34" charset="-120"/>
            </a:endParaRPr>
          </a:p>
          <a:p>
            <a:endParaRPr lang="en-US" altLang="zh-TW" dirty="0">
              <a:latin typeface="Adobe 繁黑體 Std B" pitchFamily="34" charset="-120"/>
              <a:ea typeface="Adobe 繁黑體 Std B" pitchFamily="34" charset="-120"/>
            </a:endParaRPr>
          </a:p>
          <a:p>
            <a:r>
              <a:rPr lang="en-US" altLang="zh-TW" dirty="0" smtClean="0">
                <a:latin typeface="Adobe 繁黑體 Std B" pitchFamily="34" charset="-120"/>
                <a:ea typeface="Adobe 繁黑體 Std B" pitchFamily="34" charset="-120"/>
              </a:rPr>
              <a:t>5.</a:t>
            </a:r>
            <a:r>
              <a:rPr lang="zh-TW" altLang="en-US" dirty="0" smtClean="0">
                <a:latin typeface="Adobe 繁黑體 Std B" pitchFamily="34" charset="-120"/>
                <a:ea typeface="Adobe 繁黑體 Std B" pitchFamily="34" charset="-120"/>
              </a:rPr>
              <a:t>儘快把審定書、成績資料表交回所辦給珮瑜</a:t>
            </a:r>
            <a:endParaRPr lang="en-US" altLang="zh-TW" dirty="0" smtClean="0">
              <a:latin typeface="Adobe 繁黑體 Std B" pitchFamily="34" charset="-120"/>
              <a:ea typeface="Adobe 繁黑體 Std B" pitchFamily="34" charset="-120"/>
            </a:endParaRPr>
          </a:p>
          <a:p>
            <a:endParaRPr lang="en-US" altLang="zh-TW" dirty="0">
              <a:latin typeface="Adobe 繁黑體 Std B" pitchFamily="34" charset="-120"/>
              <a:ea typeface="Adobe 繁黑體 Std B" pitchFamily="34" charset="-120"/>
            </a:endParaRPr>
          </a:p>
          <a:p>
            <a:r>
              <a:rPr lang="en-US" altLang="zh-TW" dirty="0" smtClean="0">
                <a:latin typeface="Adobe 繁黑體 Std B" pitchFamily="34" charset="-120"/>
                <a:ea typeface="Adobe 繁黑體 Std B" pitchFamily="34" charset="-120"/>
              </a:rPr>
              <a:t>6.</a:t>
            </a:r>
            <a:r>
              <a:rPr lang="zh-TW" altLang="en-US" dirty="0">
                <a:latin typeface="Adobe 繁黑體 Std B" pitchFamily="34" charset="-120"/>
                <a:ea typeface="Adobe 繁黑體 Std B" pitchFamily="34" charset="-120"/>
              </a:rPr>
              <a:t>依照口試</a:t>
            </a:r>
            <a:r>
              <a:rPr lang="zh-TW" altLang="en-US" dirty="0" smtClean="0">
                <a:latin typeface="Adobe 繁黑體 Std B" pitchFamily="34" charset="-120"/>
                <a:ea typeface="Adobe 繁黑體 Std B" pitchFamily="34" charset="-120"/>
              </a:rPr>
              <a:t>委員建議修改論文後給指導老師確認後</a:t>
            </a:r>
            <a:endParaRPr lang="en-US" altLang="zh-TW" dirty="0" smtClean="0">
              <a:latin typeface="Adobe 繁黑體 Std B" pitchFamily="34" charset="-120"/>
              <a:ea typeface="Adobe 繁黑體 Std B" pitchFamily="34" charset="-120"/>
            </a:endParaRPr>
          </a:p>
          <a:p>
            <a:r>
              <a:rPr lang="zh-TW" altLang="en-US" dirty="0">
                <a:latin typeface="Adobe 繁黑體 Std B" pitchFamily="34" charset="-120"/>
                <a:ea typeface="Adobe 繁黑體 Std B" pitchFamily="34" charset="-120"/>
              </a:rPr>
              <a:t> </a:t>
            </a:r>
            <a:r>
              <a:rPr lang="zh-TW" altLang="en-US" dirty="0" smtClean="0">
                <a:latin typeface="Adobe 繁黑體 Std B" pitchFamily="34" charset="-120"/>
                <a:ea typeface="Adobe 繁黑體 Std B" pitchFamily="34" charset="-120"/>
              </a:rPr>
              <a:t>   啟動離校</a:t>
            </a:r>
            <a:endParaRPr lang="en-US" altLang="zh-TW" dirty="0" smtClean="0">
              <a:latin typeface="Adobe 繁黑體 Std B" pitchFamily="34" charset="-120"/>
              <a:ea typeface="Adobe 繁黑體 Std B" pitchFamily="34" charset="-120"/>
            </a:endParaRPr>
          </a:p>
          <a:p>
            <a:endParaRPr lang="zh-TW" altLang="en-US" dirty="0"/>
          </a:p>
        </p:txBody>
      </p:sp>
      <p:sp>
        <p:nvSpPr>
          <p:cNvPr id="2" name="文字方塊 1"/>
          <p:cNvSpPr txBox="1"/>
          <p:nvPr/>
        </p:nvSpPr>
        <p:spPr>
          <a:xfrm>
            <a:off x="692696" y="5940152"/>
            <a:ext cx="3991798" cy="923330"/>
          </a:xfrm>
          <a:prstGeom prst="rect">
            <a:avLst/>
          </a:prstGeom>
          <a:solidFill>
            <a:schemeClr val="tx1"/>
          </a:solidFill>
        </p:spPr>
        <p:txBody>
          <a:bodyPr wrap="none" rtlCol="0">
            <a:spAutoFit/>
          </a:bodyPr>
          <a:lstStyle/>
          <a:p>
            <a:r>
              <a:rPr lang="zh-TW" altLang="en-US" dirty="0">
                <a:solidFill>
                  <a:schemeClr val="bg1"/>
                </a:solidFill>
                <a:latin typeface="Adobe 繁黑體 Std B" pitchFamily="34" charset="-120"/>
                <a:ea typeface="Adobe 繁黑體 Std B" pitchFamily="34" charset="-120"/>
              </a:rPr>
              <a:t>口試當天緊急聯絡電話</a:t>
            </a:r>
            <a:endParaRPr lang="en-US" altLang="zh-TW" dirty="0">
              <a:solidFill>
                <a:schemeClr val="bg1"/>
              </a:solidFill>
              <a:latin typeface="Adobe 繁黑體 Std B" pitchFamily="34" charset="-120"/>
              <a:ea typeface="Adobe 繁黑體 Std B" pitchFamily="34" charset="-120"/>
            </a:endParaRPr>
          </a:p>
          <a:p>
            <a:r>
              <a:rPr lang="zh-TW" altLang="en-US" dirty="0">
                <a:solidFill>
                  <a:schemeClr val="bg1"/>
                </a:solidFill>
                <a:latin typeface="Adobe 繁黑體 Std B" pitchFamily="34" charset="-120"/>
                <a:ea typeface="Adobe 繁黑體 Std B" pitchFamily="34" charset="-120"/>
              </a:rPr>
              <a:t>新竹所辦 </a:t>
            </a:r>
            <a:r>
              <a:rPr lang="en-US" altLang="zh-TW" dirty="0">
                <a:solidFill>
                  <a:schemeClr val="bg1"/>
                </a:solidFill>
                <a:latin typeface="Adobe 繁黑體 Std B" pitchFamily="34" charset="-120"/>
                <a:ea typeface="Adobe 繁黑體 Std B" pitchFamily="34" charset="-120"/>
              </a:rPr>
              <a:t>:</a:t>
            </a:r>
            <a:r>
              <a:rPr lang="zh-TW" altLang="en-US" dirty="0">
                <a:solidFill>
                  <a:schemeClr val="bg1"/>
                </a:solidFill>
                <a:latin typeface="Adobe 繁黑體 Std B" pitchFamily="34" charset="-120"/>
                <a:ea typeface="Adobe 繁黑體 Std B" pitchFamily="34" charset="-120"/>
              </a:rPr>
              <a:t> </a:t>
            </a:r>
            <a:r>
              <a:rPr lang="en-US" altLang="zh-TW" dirty="0">
                <a:solidFill>
                  <a:schemeClr val="bg1"/>
                </a:solidFill>
                <a:latin typeface="Adobe 繁黑體 Std B" pitchFamily="34" charset="-120"/>
                <a:ea typeface="Adobe 繁黑體 Std B" pitchFamily="34" charset="-120"/>
              </a:rPr>
              <a:t>03-5131587</a:t>
            </a:r>
            <a:r>
              <a:rPr lang="zh-TW" altLang="en-US" dirty="0">
                <a:solidFill>
                  <a:schemeClr val="bg1"/>
                </a:solidFill>
                <a:latin typeface="Adobe 繁黑體 Std B" pitchFamily="34" charset="-120"/>
                <a:ea typeface="Adobe 繁黑體 Std B" pitchFamily="34" charset="-120"/>
              </a:rPr>
              <a:t>、</a:t>
            </a:r>
            <a:r>
              <a:rPr lang="en-US" altLang="zh-TW" dirty="0">
                <a:solidFill>
                  <a:schemeClr val="bg1"/>
                </a:solidFill>
                <a:latin typeface="Adobe 繁黑體 Std B" pitchFamily="34" charset="-120"/>
                <a:ea typeface="Adobe 繁黑體 Std B" pitchFamily="34" charset="-120"/>
              </a:rPr>
              <a:t>03-5131588</a:t>
            </a:r>
          </a:p>
          <a:p>
            <a:r>
              <a:rPr lang="zh-TW" altLang="en-US" dirty="0">
                <a:solidFill>
                  <a:schemeClr val="bg1"/>
                </a:solidFill>
                <a:latin typeface="Adobe 繁黑體 Std B" pitchFamily="34" charset="-120"/>
                <a:ea typeface="Adobe 繁黑體 Std B" pitchFamily="34" charset="-120"/>
              </a:rPr>
              <a:t>珮瑜手機 </a:t>
            </a:r>
            <a:r>
              <a:rPr lang="en-US" altLang="zh-TW" dirty="0">
                <a:solidFill>
                  <a:schemeClr val="bg1"/>
                </a:solidFill>
                <a:latin typeface="Adobe 繁黑體 Std B" pitchFamily="34" charset="-120"/>
                <a:ea typeface="Adobe 繁黑體 Std B" pitchFamily="34" charset="-120"/>
              </a:rPr>
              <a:t>:</a:t>
            </a:r>
            <a:r>
              <a:rPr lang="zh-TW" altLang="en-US" dirty="0">
                <a:solidFill>
                  <a:schemeClr val="bg1"/>
                </a:solidFill>
                <a:latin typeface="Adobe 繁黑體 Std B" pitchFamily="34" charset="-120"/>
                <a:ea typeface="Adobe 繁黑體 Std B" pitchFamily="34" charset="-120"/>
              </a:rPr>
              <a:t> </a:t>
            </a:r>
            <a:r>
              <a:rPr lang="en-US" altLang="zh-TW" dirty="0">
                <a:solidFill>
                  <a:schemeClr val="bg1"/>
                </a:solidFill>
                <a:latin typeface="Adobe 繁黑體 Std B" pitchFamily="34" charset="-120"/>
                <a:ea typeface="Adobe 繁黑體 Std B" pitchFamily="34" charset="-120"/>
              </a:rPr>
              <a:t>0920208420</a:t>
            </a:r>
            <a:endParaRPr lang="zh-TW" altLang="en-US" dirty="0">
              <a:solidFill>
                <a:schemeClr val="bg1"/>
              </a:solidFill>
              <a:latin typeface="Adobe 繁黑體 Std B" pitchFamily="34" charset="-120"/>
              <a:ea typeface="Adobe 繁黑體 Std B" pitchFamily="34" charset="-120"/>
            </a:endParaRPr>
          </a:p>
        </p:txBody>
      </p:sp>
    </p:spTree>
    <p:extLst>
      <p:ext uri="{BB962C8B-B14F-4D97-AF65-F5344CB8AC3E}">
        <p14:creationId xmlns:p14="http://schemas.microsoft.com/office/powerpoint/2010/main" val="121309413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相鄰">
  <a:themeElements>
    <a:clrScheme name="相鄰">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相鄰">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2185</TotalTime>
  <Words>1560</Words>
  <Application>Microsoft Office PowerPoint</Application>
  <PresentationFormat>如螢幕大小 (4:3)</PresentationFormat>
  <Paragraphs>282</Paragraphs>
  <Slides>14</Slides>
  <Notes>1</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14</vt:i4>
      </vt:variant>
    </vt:vector>
  </HeadingPairs>
  <TitlesOfParts>
    <vt:vector size="24" baseType="lpstr">
      <vt:lpstr>Adobe 繁黑體 Std B</vt:lpstr>
      <vt:lpstr>微軟正黑體</vt:lpstr>
      <vt:lpstr>新細明體</vt:lpstr>
      <vt:lpstr>標楷體</vt:lpstr>
      <vt:lpstr>Arial</vt:lpstr>
      <vt:lpstr>Calibri</vt:lpstr>
      <vt:lpstr>Cambria</vt:lpstr>
      <vt:lpstr>Wingdings</vt:lpstr>
      <vt:lpstr>Wingdings 2</vt:lpstr>
      <vt:lpstr>相鄰</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原創性比對(請點選連結)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peiyu</dc:creator>
  <cp:lastModifiedBy>Peiyu Wang</cp:lastModifiedBy>
  <cp:revision>117</cp:revision>
  <dcterms:created xsi:type="dcterms:W3CDTF">2018-06-20T06:01:17Z</dcterms:created>
  <dcterms:modified xsi:type="dcterms:W3CDTF">2021-03-16T08:14:30Z</dcterms:modified>
</cp:coreProperties>
</file>