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4" r:id="rId5"/>
    <p:sldId id="265" r:id="rId6"/>
    <p:sldId id="259" r:id="rId7"/>
    <p:sldId id="263" r:id="rId8"/>
    <p:sldId id="260" r:id="rId9"/>
    <p:sldId id="272" r:id="rId10"/>
    <p:sldId id="261" r:id="rId11"/>
    <p:sldId id="269" r:id="rId12"/>
    <p:sldId id="268" r:id="rId13"/>
    <p:sldId id="267" r:id="rId14"/>
    <p:sldId id="273" r:id="rId15"/>
    <p:sldId id="271" r:id="rId16"/>
    <p:sldId id="262" r:id="rId17"/>
  </p:sldIdLst>
  <p:sldSz cx="6858000" cy="9906000" type="A4"/>
  <p:notesSz cx="7104063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04" autoAdjust="0"/>
    <p:restoredTop sz="97073" autoAdjust="0"/>
  </p:normalViewPr>
  <p:slideViewPr>
    <p:cSldViewPr>
      <p:cViewPr>
        <p:scale>
          <a:sx n="120" d="100"/>
          <a:sy n="120" d="100"/>
        </p:scale>
        <p:origin x="710" y="-3461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3993" y="3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5AC84CD-6A52-49B6-BB68-7F297746643D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768350"/>
            <a:ext cx="265588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721109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3993" y="9721109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4F26603-ABE9-447B-B693-F19EA2C22E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91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224088" y="768350"/>
            <a:ext cx="2655887" cy="383698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26603-ABE9-447B-B693-F19EA2C22E2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02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51670"/>
            <a:ext cx="5657850" cy="3746853"/>
          </a:xfrm>
        </p:spPr>
        <p:txBody>
          <a:bodyPr anchor="b"/>
          <a:lstStyle>
            <a:lvl1pPr>
              <a:defRPr sz="3427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604000"/>
            <a:ext cx="484632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1038">
                <a:solidFill>
                  <a:schemeClr val="tx1">
                    <a:tint val="75000"/>
                  </a:schemeClr>
                </a:solidFill>
              </a:defRPr>
            </a:lvl1pPr>
            <a:lvl2pPr marL="237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4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2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6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24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61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314450" cy="8452203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7924801"/>
            <a:ext cx="5744765" cy="1687689"/>
          </a:xfrm>
        </p:spPr>
        <p:txBody>
          <a:bodyPr anchor="t"/>
          <a:lstStyle>
            <a:lvl1pPr algn="l">
              <a:defRPr sz="1869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5565248"/>
            <a:ext cx="4601765" cy="2359555"/>
          </a:xfrm>
        </p:spPr>
        <p:txBody>
          <a:bodyPr anchor="b"/>
          <a:lstStyle>
            <a:lvl1pPr marL="0" indent="0">
              <a:buNone/>
              <a:defRPr sz="1038">
                <a:solidFill>
                  <a:schemeClr val="tx1">
                    <a:tint val="75000"/>
                  </a:schemeClr>
                </a:solidFill>
              </a:defRPr>
            </a:lvl1pPr>
            <a:lvl2pPr marL="23739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2pPr>
            <a:lvl3pPr marL="474779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3pPr>
            <a:lvl4pPr marL="712169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4pPr>
            <a:lvl5pPr marL="949559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5pPr>
            <a:lvl6pPr marL="1186948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6pPr>
            <a:lvl7pPr marL="1424338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7pPr>
            <a:lvl8pPr marL="1661728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8pPr>
            <a:lvl9pPr marL="1899117" indent="0">
              <a:buNone/>
              <a:defRPr sz="7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18944"/>
            <a:ext cx="2743200" cy="6630416"/>
          </a:xfrm>
        </p:spPr>
        <p:txBody>
          <a:bodyPr/>
          <a:lstStyle>
            <a:lvl1pPr>
              <a:defRPr sz="1454"/>
            </a:lvl1pPr>
            <a:lvl2pPr>
              <a:defRPr sz="1246"/>
            </a:lvl2pPr>
            <a:lvl3pPr>
              <a:defRPr sz="1038"/>
            </a:lvl3pPr>
            <a:lvl4pPr>
              <a:defRPr sz="935"/>
            </a:lvl4pPr>
            <a:lvl5pPr>
              <a:defRPr sz="935"/>
            </a:lvl5pPr>
            <a:lvl6pPr>
              <a:defRPr sz="935"/>
            </a:lvl6pPr>
            <a:lvl7pPr>
              <a:defRPr sz="935"/>
            </a:lvl7pPr>
            <a:lvl8pPr>
              <a:defRPr sz="935"/>
            </a:lvl8pPr>
            <a:lvl9pPr>
              <a:defRPr sz="93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218944"/>
            <a:ext cx="2743200" cy="6630416"/>
          </a:xfrm>
        </p:spPr>
        <p:txBody>
          <a:bodyPr/>
          <a:lstStyle>
            <a:lvl1pPr>
              <a:defRPr sz="1454"/>
            </a:lvl1pPr>
            <a:lvl2pPr>
              <a:defRPr sz="1246"/>
            </a:lvl2pPr>
            <a:lvl3pPr>
              <a:defRPr sz="1038"/>
            </a:lvl3pPr>
            <a:lvl4pPr>
              <a:defRPr sz="935"/>
            </a:lvl4pPr>
            <a:lvl5pPr>
              <a:defRPr sz="935"/>
            </a:lvl5pPr>
            <a:lvl6pPr>
              <a:defRPr sz="935"/>
            </a:lvl6pPr>
            <a:lvl7pPr>
              <a:defRPr sz="935"/>
            </a:lvl7pPr>
            <a:lvl8pPr>
              <a:defRPr sz="935"/>
            </a:lvl8pPr>
            <a:lvl9pPr>
              <a:defRPr sz="93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2743200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sz="1038" b="1">
                <a:solidFill>
                  <a:schemeClr val="tx2"/>
                </a:solidFill>
              </a:defRPr>
            </a:lvl1pPr>
            <a:lvl2pPr marL="237390" indent="0">
              <a:buNone/>
              <a:defRPr sz="1038" b="1"/>
            </a:lvl2pPr>
            <a:lvl3pPr marL="474779" indent="0">
              <a:buNone/>
              <a:defRPr sz="935" b="1"/>
            </a:lvl3pPr>
            <a:lvl4pPr marL="712169" indent="0">
              <a:buNone/>
              <a:defRPr sz="831" b="1"/>
            </a:lvl4pPr>
            <a:lvl5pPr marL="949559" indent="0">
              <a:buNone/>
              <a:defRPr sz="831" b="1"/>
            </a:lvl5pPr>
            <a:lvl6pPr marL="1186948" indent="0">
              <a:buNone/>
              <a:defRPr sz="831" b="1"/>
            </a:lvl6pPr>
            <a:lvl7pPr marL="1424338" indent="0">
              <a:buNone/>
              <a:defRPr sz="831" b="1"/>
            </a:lvl7pPr>
            <a:lvl8pPr marL="1661728" indent="0">
              <a:buNone/>
              <a:defRPr sz="831" b="1"/>
            </a:lvl8pPr>
            <a:lvl9pPr marL="1899117" indent="0">
              <a:buNone/>
              <a:defRPr sz="83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743200" cy="5707416"/>
          </a:xfrm>
        </p:spPr>
        <p:txBody>
          <a:bodyPr/>
          <a:lstStyle>
            <a:lvl1pPr>
              <a:defRPr sz="1246"/>
            </a:lvl1pPr>
            <a:lvl2pPr>
              <a:defRPr sz="1038"/>
            </a:lvl2pPr>
            <a:lvl3pPr>
              <a:defRPr sz="935"/>
            </a:lvl3pPr>
            <a:lvl4pPr>
              <a:defRPr sz="831"/>
            </a:lvl4pPr>
            <a:lvl5pPr>
              <a:defRPr sz="831"/>
            </a:lvl5pPr>
            <a:lvl6pPr>
              <a:defRPr sz="831"/>
            </a:lvl6pPr>
            <a:lvl7pPr>
              <a:defRPr sz="831"/>
            </a:lvl7pPr>
            <a:lvl8pPr>
              <a:defRPr sz="831"/>
            </a:lvl8pPr>
            <a:lvl9pPr>
              <a:defRPr sz="83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217385"/>
            <a:ext cx="2743200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sz="1038" b="1">
                <a:solidFill>
                  <a:schemeClr val="tx2"/>
                </a:solidFill>
              </a:defRPr>
            </a:lvl1pPr>
            <a:lvl2pPr marL="237390" indent="0">
              <a:buNone/>
              <a:defRPr sz="1038" b="1"/>
            </a:lvl2pPr>
            <a:lvl3pPr marL="474779" indent="0">
              <a:buNone/>
              <a:defRPr sz="935" b="1"/>
            </a:lvl3pPr>
            <a:lvl4pPr marL="712169" indent="0">
              <a:buNone/>
              <a:defRPr sz="831" b="1"/>
            </a:lvl4pPr>
            <a:lvl5pPr marL="949559" indent="0">
              <a:buNone/>
              <a:defRPr sz="831" b="1"/>
            </a:lvl5pPr>
            <a:lvl6pPr marL="1186948" indent="0">
              <a:buNone/>
              <a:defRPr sz="831" b="1"/>
            </a:lvl6pPr>
            <a:lvl7pPr marL="1424338" indent="0">
              <a:buNone/>
              <a:defRPr sz="831" b="1"/>
            </a:lvl7pPr>
            <a:lvl8pPr marL="1661728" indent="0">
              <a:buNone/>
              <a:defRPr sz="831" b="1"/>
            </a:lvl8pPr>
            <a:lvl9pPr marL="1899117" indent="0">
              <a:buNone/>
              <a:defRPr sz="83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3141486"/>
            <a:ext cx="2743200" cy="5707416"/>
          </a:xfrm>
        </p:spPr>
        <p:txBody>
          <a:bodyPr/>
          <a:lstStyle>
            <a:lvl1pPr>
              <a:defRPr sz="1246"/>
            </a:lvl1pPr>
            <a:lvl2pPr>
              <a:defRPr sz="1038"/>
            </a:lvl2pPr>
            <a:lvl3pPr>
              <a:defRPr sz="935"/>
            </a:lvl3pPr>
            <a:lvl4pPr>
              <a:defRPr sz="831"/>
            </a:lvl4pPr>
            <a:lvl5pPr>
              <a:defRPr sz="831"/>
            </a:lvl5pPr>
            <a:lvl6pPr>
              <a:defRPr sz="831"/>
            </a:lvl6pPr>
            <a:lvl7pPr>
              <a:defRPr sz="831"/>
            </a:lvl7pPr>
            <a:lvl8pPr>
              <a:defRPr sz="831"/>
            </a:lvl8pPr>
            <a:lvl9pPr>
              <a:defRPr sz="83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938008"/>
            <a:ext cx="5829300" cy="858520"/>
          </a:xfrm>
        </p:spPr>
        <p:txBody>
          <a:bodyPr anchor="b"/>
          <a:lstStyle>
            <a:lvl1pPr algn="ctr">
              <a:defRPr sz="1142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2" y="8805334"/>
            <a:ext cx="5829301" cy="880533"/>
          </a:xfrm>
        </p:spPr>
        <p:txBody>
          <a:bodyPr>
            <a:normAutofit/>
          </a:bodyPr>
          <a:lstStyle>
            <a:lvl1pPr marL="0" indent="0" algn="ctr">
              <a:buNone/>
              <a:defRPr sz="831"/>
            </a:lvl1pPr>
            <a:lvl2pPr marL="237390" indent="0">
              <a:buNone/>
              <a:defRPr sz="623"/>
            </a:lvl2pPr>
            <a:lvl3pPr marL="474779" indent="0">
              <a:buNone/>
              <a:defRPr sz="519"/>
            </a:lvl3pPr>
            <a:lvl4pPr marL="712169" indent="0">
              <a:buNone/>
              <a:defRPr sz="467"/>
            </a:lvl4pPr>
            <a:lvl5pPr marL="949559" indent="0">
              <a:buNone/>
              <a:defRPr sz="467"/>
            </a:lvl5pPr>
            <a:lvl6pPr marL="1186948" indent="0">
              <a:buNone/>
              <a:defRPr sz="467"/>
            </a:lvl6pPr>
            <a:lvl7pPr marL="1424338" indent="0">
              <a:buNone/>
              <a:defRPr sz="467"/>
            </a:lvl7pPr>
            <a:lvl8pPr marL="1661728" indent="0">
              <a:buNone/>
              <a:defRPr sz="467"/>
            </a:lvl8pPr>
            <a:lvl9pPr marL="1899117" indent="0">
              <a:buNone/>
              <a:defRPr sz="4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50333"/>
            <a:ext cx="5829300" cy="713965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937624"/>
            <a:ext cx="5829300" cy="858904"/>
          </a:xfrm>
        </p:spPr>
        <p:txBody>
          <a:bodyPr anchor="b"/>
          <a:lstStyle>
            <a:lvl1pPr algn="ctr">
              <a:defRPr sz="1142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924800"/>
          </a:xfrm>
        </p:spPr>
        <p:txBody>
          <a:bodyPr/>
          <a:lstStyle>
            <a:lvl1pPr marL="0" indent="0">
              <a:buNone/>
              <a:defRPr sz="1662"/>
            </a:lvl1pPr>
            <a:lvl2pPr marL="237390" indent="0">
              <a:buNone/>
              <a:defRPr sz="1454"/>
            </a:lvl2pPr>
            <a:lvl3pPr marL="474779" indent="0">
              <a:buNone/>
              <a:defRPr sz="1246"/>
            </a:lvl3pPr>
            <a:lvl4pPr marL="712169" indent="0">
              <a:buNone/>
              <a:defRPr sz="1038"/>
            </a:lvl4pPr>
            <a:lvl5pPr marL="949559" indent="0">
              <a:buNone/>
              <a:defRPr sz="1038"/>
            </a:lvl5pPr>
            <a:lvl6pPr marL="1186948" indent="0">
              <a:buNone/>
              <a:defRPr sz="1038"/>
            </a:lvl6pPr>
            <a:lvl7pPr marL="1424338" indent="0">
              <a:buNone/>
              <a:defRPr sz="1038"/>
            </a:lvl7pPr>
            <a:lvl8pPr marL="1661728" indent="0">
              <a:buNone/>
              <a:defRPr sz="1038"/>
            </a:lvl8pPr>
            <a:lvl9pPr marL="1899117" indent="0">
              <a:buNone/>
              <a:defRPr sz="1038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805333"/>
            <a:ext cx="5829300" cy="884936"/>
          </a:xfrm>
        </p:spPr>
        <p:txBody>
          <a:bodyPr>
            <a:normAutofit/>
          </a:bodyPr>
          <a:lstStyle>
            <a:lvl1pPr marL="0" indent="0" algn="ctr">
              <a:buNone/>
              <a:defRPr sz="831"/>
            </a:lvl1pPr>
            <a:lvl2pPr marL="237390" indent="0">
              <a:buNone/>
              <a:defRPr sz="623"/>
            </a:lvl2pPr>
            <a:lvl3pPr marL="474779" indent="0">
              <a:buNone/>
              <a:defRPr sz="519"/>
            </a:lvl3pPr>
            <a:lvl4pPr marL="712169" indent="0">
              <a:buNone/>
              <a:defRPr sz="467"/>
            </a:lvl4pPr>
            <a:lvl5pPr marL="949559" indent="0">
              <a:buNone/>
              <a:defRPr sz="467"/>
            </a:lvl5pPr>
            <a:lvl6pPr marL="1186948" indent="0">
              <a:buNone/>
              <a:defRPr sz="467"/>
            </a:lvl6pPr>
            <a:lvl7pPr marL="1424338" indent="0">
              <a:buNone/>
              <a:defRPr sz="467"/>
            </a:lvl7pPr>
            <a:lvl8pPr marL="1661728" indent="0">
              <a:buNone/>
              <a:defRPr sz="467"/>
            </a:lvl8pPr>
            <a:lvl9pPr marL="1899117" indent="0">
              <a:buNone/>
              <a:defRPr sz="4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7150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7150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35"/>
          </a:p>
        </p:txBody>
      </p:sp>
      <p:sp>
        <p:nvSpPr>
          <p:cNvPr id="8" name="Rectangle 7"/>
          <p:cNvSpPr/>
          <p:nvPr/>
        </p:nvSpPr>
        <p:spPr>
          <a:xfrm>
            <a:off x="6343650" y="7924800"/>
            <a:ext cx="51435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3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935">
                <a:solidFill>
                  <a:srgbClr val="FFFFFF"/>
                </a:solidFill>
              </a:defRPr>
            </a:lvl1pPr>
          </a:lstStyle>
          <a:p>
            <a:fld id="{3C03655B-F2F5-475F-974E-849AD7DFD1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868212" y="5975209"/>
            <a:ext cx="341940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3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816849" y="2504440"/>
            <a:ext cx="352213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3">
                <a:solidFill>
                  <a:schemeClr val="bg2"/>
                </a:solidFill>
              </a:defRPr>
            </a:lvl1pPr>
          </a:lstStyle>
          <a:p>
            <a:fld id="{D255F17A-1B42-4C9A-A4C1-BF5D276B9CF6}" type="datetimeFigureOut">
              <a:rPr lang="zh-TW" altLang="en-US" smtClean="0"/>
              <a:t>2023/5/25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74779" rtl="0" eaLnBrk="1" latinLnBrk="0" hangingPunct="1">
        <a:spcBef>
          <a:spcPct val="0"/>
        </a:spcBef>
        <a:buNone/>
        <a:defRPr sz="2388" kern="1200" cap="none" spc="-52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78042" indent="-118695" algn="l" defTabSz="47477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42" kern="1200">
          <a:solidFill>
            <a:schemeClr val="tx1"/>
          </a:solidFill>
          <a:latin typeface="+mn-lt"/>
          <a:ea typeface="+mn-ea"/>
          <a:cs typeface="+mn-cs"/>
        </a:defRPr>
      </a:lvl1pPr>
      <a:lvl2pPr marL="332346" indent="-118695" algn="l" defTabSz="47477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38" kern="1200">
          <a:solidFill>
            <a:schemeClr val="tx1"/>
          </a:solidFill>
          <a:latin typeface="+mn-lt"/>
          <a:ea typeface="+mn-ea"/>
          <a:cs typeface="+mn-cs"/>
        </a:defRPr>
      </a:lvl2pPr>
      <a:lvl3pPr marL="522257" indent="-118695" algn="l" defTabSz="47477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935" kern="1200">
          <a:solidFill>
            <a:schemeClr val="tx1"/>
          </a:solidFill>
          <a:latin typeface="+mn-lt"/>
          <a:ea typeface="+mn-ea"/>
          <a:cs typeface="+mn-cs"/>
        </a:defRPr>
      </a:lvl3pPr>
      <a:lvl4pPr marL="664691" indent="-118695" algn="l" defTabSz="47477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831" kern="1200">
          <a:solidFill>
            <a:schemeClr val="tx1"/>
          </a:solidFill>
          <a:latin typeface="+mn-lt"/>
          <a:ea typeface="+mn-ea"/>
          <a:cs typeface="+mn-cs"/>
        </a:defRPr>
      </a:lvl4pPr>
      <a:lvl5pPr marL="807125" indent="-118695" algn="l" defTabSz="474779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72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02081" indent="-94956" algn="l" defTabSz="47477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727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97037" indent="-94956" algn="l" defTabSz="47477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727" kern="1200">
          <a:solidFill>
            <a:schemeClr val="tx1"/>
          </a:solidFill>
          <a:latin typeface="+mn-lt"/>
          <a:ea typeface="+mn-ea"/>
          <a:cs typeface="+mn-cs"/>
        </a:defRPr>
      </a:lvl7pPr>
      <a:lvl8pPr marL="1091992" indent="-94956" algn="l" defTabSz="47477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727" kern="1200">
          <a:solidFill>
            <a:schemeClr val="tx1"/>
          </a:solidFill>
          <a:latin typeface="+mn-lt"/>
          <a:ea typeface="+mn-ea"/>
          <a:cs typeface="+mn-cs"/>
        </a:defRPr>
      </a:lvl8pPr>
      <a:lvl9pPr marL="1186948" indent="-94956" algn="l" defTabSz="47477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7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1pPr>
      <a:lvl2pPr marL="237390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2pPr>
      <a:lvl3pPr marL="474779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3pPr>
      <a:lvl4pPr marL="712169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4pPr>
      <a:lvl5pPr marL="949559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5pPr>
      <a:lvl6pPr marL="1186948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6pPr>
      <a:lvl7pPr marL="1424338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7pPr>
      <a:lvl8pPr marL="1661728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8pPr>
      <a:lvl9pPr marL="1899117" algn="l" defTabSz="474779" rtl="0" eaLnBrk="1" latinLnBrk="0" hangingPunct="1">
        <a:defRPr sz="9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ng0802@gmail.com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work.itl.nctu.edu.tw/mem_login.php" TargetMode="External"/><Relationship Id="rId2" Type="http://schemas.openxmlformats.org/officeDocument/2006/relationships/hyperlink" Target="https://www.facebook.com/SCHOOLOFLAWNCT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thics.nctu.edu.tw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840516" y="560512"/>
            <a:ext cx="4963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000" b="1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2000" b="1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交大科法所碩士班</a:t>
            </a:r>
            <a:r>
              <a:rPr lang="zh-TW" altLang="en-US" sz="2000" b="1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口試及離校流程</a:t>
            </a:r>
            <a:r>
              <a:rPr lang="en-US" altLang="zh-TW" sz="2000" b="1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】</a:t>
            </a:r>
            <a:r>
              <a:rPr lang="en-US" altLang="zh-TW" sz="1100" b="1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2021.07.01</a:t>
            </a:r>
            <a:endParaRPr lang="zh-TW" altLang="en-US" sz="1100" b="1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61943" y="1183381"/>
            <a:ext cx="42723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步驟一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畢業學分數確認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請至網頁下載修課情形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(Excel)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，填寫後寄給莉雯確認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莉雯信箱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 jca888@g2.nctu.edu.tw</a:t>
            </a: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36040" y="2336888"/>
            <a:ext cx="6080511" cy="1026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修業規章參考路徑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︰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科法所網站→學業與課程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→修業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規範→修業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規章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修課情形下載路徑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︰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科法所網站→學業與課程→表格下載→碩士班修課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確認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請至學校系統確認核對選課，而非憑個人記憶勾選</a:t>
            </a:r>
            <a:endParaRPr lang="en-US" altLang="zh-TW" sz="1400" b="1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935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935" dirty="0"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80" y="3224808"/>
            <a:ext cx="5688632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0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48680" y="704528"/>
            <a:ext cx="576064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</a:t>
            </a:r>
            <a:r>
              <a:rPr lang="zh-TW" altLang="en-US" sz="1400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十一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口試結束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注意審定書上口試委員是否都有簽名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指導老師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擔任口試委員的話也要在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口試委員處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簽名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注意審定書上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指導老師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是否有簽名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口試委員如有所長，亦可請所長於所長處簽名，無則免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4.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成績資料表上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召集人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是否有簽名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5.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儘快把審定書、成績資料表交回所辦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給莉雯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6.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依照口試委員建議修改論文後給指導老師確認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後啟動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離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校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繁黑體 Std B" pitchFamily="34" charset="-120"/>
                <a:ea typeface="Adobe 繁黑體 Std B" pitchFamily="34" charset="-120"/>
              </a:rPr>
              <a:t>※</a:t>
            </a:r>
            <a:r>
              <a:rPr lang="zh-TW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繁黑體 Std B" pitchFamily="34" charset="-120"/>
                <a:ea typeface="Adobe 繁黑體 Std B" pitchFamily="34" charset="-120"/>
              </a:rPr>
              <a:t>進行線上口試取得口委簽名有以下方式</a:t>
            </a:r>
            <a:r>
              <a:rPr lang="en-US" altLang="zh-TW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繁黑體 Std B" pitchFamily="34" charset="-120"/>
                <a:ea typeface="Adobe 繁黑體 Std B" pitchFamily="34" charset="-120"/>
              </a:rPr>
              <a:t>︰</a:t>
            </a:r>
          </a:p>
          <a:p>
            <a:endParaRPr lang="en-US" altLang="zh-TW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口委提供電子簽章，由指導老師或所辦行政人員組合成績資料表、審定書等文件。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第一位口委簽完後掃瞄、傳真或以紙本郵寄方式傳給第二位口委以此類推。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所辦最終取得的成績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資料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表及審定是要有所有口委及指導老師完整簽名的版本。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21309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6632" y="416496"/>
            <a:ext cx="65742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表格請輸入資料後印出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指導老師同時也是口試委員者，請老師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口試委員簽名處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】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和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【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指導教授簽名處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】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都要簽名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b="1" u="sng" dirty="0" smtClean="0">
                <a:latin typeface="Adobe 繁黑體 Std B" pitchFamily="34" charset="-120"/>
                <a:ea typeface="Adobe 繁黑體 Std B" pitchFamily="34" charset="-120"/>
              </a:rPr>
              <a:t>審定書表格最底下應該要有口試當天的日期</a:t>
            </a:r>
            <a:r>
              <a:rPr lang="en-US" altLang="zh-TW" sz="1400" b="1" u="sng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b="1" u="sng" dirty="0" smtClean="0">
                <a:latin typeface="Adobe 繁黑體 Std B" pitchFamily="34" charset="-120"/>
                <a:ea typeface="Adobe 繁黑體 Std B" pitchFamily="34" charset="-120"/>
              </a:rPr>
              <a:t>不知為何它經常被消失，請留意</a:t>
            </a:r>
            <a:r>
              <a:rPr lang="en-US" altLang="zh-TW" sz="1400" b="1" u="sng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endParaRPr lang="en-US" altLang="zh-TW" sz="1400" b="1" u="sng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五角星形 1"/>
          <p:cNvSpPr/>
          <p:nvPr/>
        </p:nvSpPr>
        <p:spPr>
          <a:xfrm>
            <a:off x="260648" y="7977336"/>
            <a:ext cx="504056" cy="432048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78031" y="8498822"/>
            <a:ext cx="5032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★注意</a:t>
            </a:r>
            <a:r>
              <a:rPr lang="zh-TW" altLang="en-US" dirty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！不可</a:t>
            </a:r>
            <a:r>
              <a:rPr lang="zh-TW" altLang="en-US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遺漏日期！原則上日期是口式當天</a:t>
            </a:r>
            <a:endParaRPr lang="en-US" altLang="zh-TW" dirty="0" smtClean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  <a:p>
            <a:r>
              <a:rPr lang="zh-TW" altLang="en-US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  或是論文改好後的日期</a:t>
            </a:r>
            <a:endParaRPr lang="zh-TW" altLang="en-US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04" y="1698069"/>
            <a:ext cx="4797132" cy="680075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 flipV="1">
            <a:off x="1791713" y="5209226"/>
            <a:ext cx="98832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862940" y="6104869"/>
            <a:ext cx="84586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749287" y="6581346"/>
            <a:ext cx="150279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1713190" y="7314792"/>
            <a:ext cx="112542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1905346" y="7681877"/>
            <a:ext cx="1595661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92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128464"/>
            <a:ext cx="59046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表格請繕打相關資料後印出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en-US" altLang="zh-TW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論文原創性比對</a:t>
            </a:r>
            <a:r>
              <a:rPr lang="en-US" altLang="zh-TW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】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一定要請指導老師簽名</a:t>
            </a:r>
            <a:endParaRPr lang="en-US" altLang="zh-TW" sz="1400" b="1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論文口試委員名單可以用打字的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4.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學位考試召集人欄位一定要請召集人勾選並簽名</a:t>
            </a:r>
            <a:endParaRPr lang="en-US" altLang="zh-TW" sz="1400" b="1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5.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如果你發現你的表格長不一樣，代表用錯版本，請回去找老師補簽完才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可送出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58" y="2000672"/>
            <a:ext cx="5483369" cy="765757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 flipV="1">
            <a:off x="3213868" y="5483345"/>
            <a:ext cx="1423811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 flipV="1">
            <a:off x="682901" y="6167195"/>
            <a:ext cx="136815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79458" y="6453464"/>
            <a:ext cx="136815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 flipV="1">
            <a:off x="677686" y="6737744"/>
            <a:ext cx="136815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 flipV="1">
            <a:off x="4253339" y="7470501"/>
            <a:ext cx="1008111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 flipV="1">
            <a:off x="2218030" y="8324141"/>
            <a:ext cx="113896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4272522" y="8337376"/>
            <a:ext cx="1028685" cy="61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18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94" y="2864768"/>
            <a:ext cx="5277270" cy="680713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527994" y="452454"/>
            <a:ext cx="5739072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步驟十 一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離校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上傳論文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圖書館網站→博碩士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論文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=&gt;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產生授權書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</a:t>
            </a:r>
            <a:r>
              <a:rPr lang="zh-TW" altLang="en-US" sz="1400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留意</a:t>
            </a:r>
            <a:r>
              <a:rPr lang="zh-TW" altLang="en-US" sz="1400" u="sng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浮水</a:t>
            </a:r>
            <a:r>
              <a:rPr lang="zh-TW" altLang="en-US" sz="1400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印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、頁碼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要求、系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所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名稱請注意下方黃色標示處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論文審查須經系所與圖書館兩個流程，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請提早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上傳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，並確認系所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及圖書館均審核通過後再過來跑離校，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不接受離校當天或前一天上傳</a:t>
            </a:r>
            <a:endParaRPr lang="en-US" altLang="zh-TW" sz="1400" b="1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 未經確認審核通過就來跑離校之情形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，為避免延誤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您的離校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作業，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請務必預留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2-3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天</a:t>
            </a: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送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繳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：論文總共須繳交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本平裝（本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所上留存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本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、送繳圖書館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、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送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繳註冊組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將依規定轉送國家圖書館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4.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啟動線上離校程序後，所上要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收到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本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論文才能審核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941168" y="3152800"/>
            <a:ext cx="1210588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000" dirty="0" smtClean="0"/>
              <a:t>封面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4109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向右箭號 4"/>
          <p:cNvSpPr/>
          <p:nvPr/>
        </p:nvSpPr>
        <p:spPr>
          <a:xfrm>
            <a:off x="2055086" y="7641644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2055086" y="7101895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33" y="776536"/>
            <a:ext cx="5619341" cy="8496944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504314" y="5149703"/>
            <a:ext cx="18004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★請特別留意！</a:t>
            </a:r>
            <a:endParaRPr lang="en-US" altLang="zh-TW" dirty="0" smtClean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  <a:p>
            <a:endParaRPr lang="en-US" altLang="zh-TW" dirty="0" smtClean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  <a:p>
            <a:r>
              <a:rPr lang="en-US" altLang="zh-TW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School of Law</a:t>
            </a:r>
          </a:p>
          <a:p>
            <a:endParaRPr lang="en-US" altLang="zh-TW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  <a:p>
            <a:endParaRPr lang="en-US" altLang="zh-TW" dirty="0" smtClean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  <a:p>
            <a:r>
              <a:rPr lang="en-US" altLang="zh-TW" dirty="0" smtClean="0">
                <a:solidFill>
                  <a:srgbClr val="FF0000"/>
                </a:solidFill>
                <a:latin typeface="華康雅宋體" panose="02020909000000000000" pitchFamily="49" charset="-120"/>
                <a:ea typeface="華康雅宋體" panose="02020909000000000000" pitchFamily="49" charset="-120"/>
              </a:rPr>
              <a:t>Master of Laws</a:t>
            </a:r>
            <a:endParaRPr lang="zh-TW" altLang="en-US" dirty="0">
              <a:solidFill>
                <a:srgbClr val="FF0000"/>
              </a:solidFill>
              <a:latin typeface="華康雅宋體" panose="02020909000000000000" pitchFamily="49" charset="-120"/>
              <a:ea typeface="華康雅宋體" panose="02020909000000000000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221088" y="272480"/>
            <a:ext cx="1723549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000" dirty="0" smtClean="0"/>
              <a:t>書名頁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58618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7998"/>
            <a:ext cx="6309320" cy="4223592"/>
          </a:xfrm>
        </p:spPr>
      </p:pic>
      <p:sp>
        <p:nvSpPr>
          <p:cNvPr id="4" name="文字方塊 3"/>
          <p:cNvSpPr txBox="1"/>
          <p:nvPr/>
        </p:nvSpPr>
        <p:spPr>
          <a:xfrm>
            <a:off x="548680" y="704528"/>
            <a:ext cx="482215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4.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啟動離校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單一入口網站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=&gt;</a:t>
            </a:r>
            <a:r>
              <a:rPr lang="zh-TW" altLang="en-US" sz="1400" b="1" dirty="0" smtClean="0">
                <a:latin typeface="Adobe 繁黑體 Std B" pitchFamily="34" charset="-120"/>
                <a:ea typeface="Adobe 繁黑體 Std B" pitchFamily="34" charset="-120"/>
              </a:rPr>
              <a:t>離校程序均改為線上簽核</a:t>
            </a:r>
            <a:endParaRPr lang="en-US" altLang="zh-TW" sz="14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5.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改好的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論文所辦要一本，另外二本要拿給圖書館及註冊組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6.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確認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是否當學期還有選課，如該課程成績還沒送出，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則無法於離校時取得畢業證書。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7.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線上離校程序完成後，才可以取得畢業證書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1400" dirty="0">
              <a:solidFill>
                <a:srgbClr val="00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209028" y="4808360"/>
            <a:ext cx="37818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大家都想知道的離校期限問題</a:t>
            </a:r>
            <a:r>
              <a:rPr lang="en-US" altLang="zh-TW" sz="1400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】</a:t>
            </a:r>
            <a:r>
              <a:rPr lang="zh-TW" altLang="en-US" sz="1400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請放大仔細看</a:t>
            </a:r>
            <a:endParaRPr lang="en-US" altLang="zh-TW" sz="1400" dirty="0" smtClean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※</a:t>
            </a:r>
            <a:r>
              <a:rPr lang="zh-TW" altLang="en-US" sz="1400" b="1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疫情期間以學校另外公告為主</a:t>
            </a:r>
            <a:endParaRPr lang="en-US" altLang="zh-TW" sz="1400" b="1" dirty="0" smtClean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1400" dirty="0">
              <a:solidFill>
                <a:srgbClr val="00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981067" y="2540816"/>
            <a:ext cx="2954655" cy="2267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小秘訣 </a:t>
            </a:r>
            <a:r>
              <a:rPr lang="en-US" altLang="zh-TW" sz="12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可以請學校影印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室印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論文</a:t>
            </a:r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洪小姐會協助跟莉雯取得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審定書跟授權書</a:t>
            </a:r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印完也會將</a:t>
            </a:r>
            <a:r>
              <a:rPr lang="en-US" altLang="zh-TW" sz="1200" dirty="0" smtClean="0">
                <a:latin typeface="Adobe 繁黑體 Std B" pitchFamily="34" charset="-120"/>
                <a:ea typeface="Adobe 繁黑體 Std B" pitchFamily="34" charset="-120"/>
              </a:rPr>
              <a:t>3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本論文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本送到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辦公室哦</a:t>
            </a:r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工三館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樓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125A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影印室</a:t>
            </a:r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洪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小姐 </a:t>
            </a:r>
            <a:r>
              <a:rPr lang="en-US" altLang="zh-TW" sz="1200" dirty="0" smtClean="0">
                <a:latin typeface="Adobe 繁黑體 Std B" pitchFamily="34" charset="-120"/>
                <a:ea typeface="Adobe 繁黑體 Std B" pitchFamily="34" charset="-120"/>
              </a:rPr>
              <a:t>(0958-220330)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  <a:hlinkClick r:id="rId3"/>
              </a:rPr>
              <a:t>ang0802@gmail.com</a:t>
            </a:r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郵局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700 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帳號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0061004-0866243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洪淑正</a:t>
            </a:r>
          </a:p>
          <a:p>
            <a:endParaRPr lang="zh-TW" altLang="en-US" sz="935" dirty="0"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9931" y="2693361"/>
            <a:ext cx="758633" cy="66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62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96061" y="2784452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48680" y="704528"/>
            <a:ext cx="604867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</a:t>
            </a:r>
            <a:r>
              <a:rPr lang="zh-TW" altLang="en-US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十二 </a:t>
            </a:r>
            <a:r>
              <a:rPr lang="en-US" altLang="zh-TW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 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恭喜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畢業！！！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請撰寫畢業心得供學弟妹們參考，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心得撰寫完請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寄給珮瑜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 peiyu@nycu.edu.tw 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文章將會刊登於科技法律領航電子報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https://lawnews.web.nycu.edu.tw/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交大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科法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FB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粉絲專頁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dirty="0">
                <a:latin typeface="Adobe 繁黑體 Std B" pitchFamily="34" charset="-120"/>
                <a:ea typeface="Adobe 繁黑體 Std B" pitchFamily="34" charset="-120"/>
                <a:hlinkClick r:id="rId2"/>
              </a:rPr>
              <a:t>https://www.facebook.com/SCHOOLOFLAWNCTU/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畢業後請同學們隨時更新自己的資訊，以完備資料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dirty="0">
                <a:latin typeface="Adobe 繁黑體 Std B" pitchFamily="34" charset="-120"/>
                <a:ea typeface="Adobe 繁黑體 Std B" pitchFamily="34" charset="-120"/>
                <a:hlinkClick r:id="rId3"/>
              </a:rPr>
              <a:t>http://ework.itl.nctu.edu.tw/mem_login.php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畢業後滿一年、三年、五年</a:t>
            </a:r>
            <a:r>
              <a:rPr lang="zh-TW" altLang="en-US" b="1" dirty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學校</a:t>
            </a:r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會發畢業生</a:t>
            </a:r>
            <a:r>
              <a:rPr lang="zh-TW" altLang="en-US" b="1" dirty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流向調查</a:t>
            </a:r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，</a:t>
            </a:r>
            <a:endParaRPr lang="en-US" altLang="zh-TW" b="1" dirty="0" smtClean="0">
              <a:solidFill>
                <a:srgbClr val="C0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此</a:t>
            </a:r>
            <a:r>
              <a:rPr lang="zh-TW" altLang="en-US" b="1" dirty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調查對於掌握畢業生動向非常重要，且為非公開</a:t>
            </a:r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、</a:t>
            </a:r>
            <a:endParaRPr lang="en-US" altLang="zh-TW" b="1" dirty="0" smtClean="0">
              <a:solidFill>
                <a:srgbClr val="C0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具</a:t>
            </a:r>
            <a:r>
              <a:rPr lang="zh-TW" altLang="en-US" b="1" dirty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保密</a:t>
            </a:r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性、不會涉及太詳細的個人隱私，還請協助</a:t>
            </a:r>
            <a:endParaRPr lang="en-US" altLang="zh-TW" b="1" dirty="0" smtClean="0">
              <a:solidFill>
                <a:srgbClr val="C0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  <a:latin typeface="Adobe 繁黑體 Std B" pitchFamily="34" charset="-120"/>
                <a:ea typeface="Adobe 繁黑體 Std B" pitchFamily="34" charset="-120"/>
              </a:rPr>
              <a:t>填寫問卷！</a:t>
            </a:r>
            <a:endParaRPr lang="en-US" altLang="zh-TW" b="1" dirty="0" smtClean="0">
              <a:solidFill>
                <a:srgbClr val="C0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如果以後有接到所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辦電話請務必熱情的接起來唷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~~</a:t>
            </a:r>
          </a:p>
          <a:p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祝畢業快樂，科法所愛你～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537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40" y="416496"/>
            <a:ext cx="5976664" cy="916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29522" y="1440127"/>
            <a:ext cx="444224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步驟三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確認是否已完成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『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學術倫理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』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測驗，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未完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成者請至臺灣學術倫理教育資源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中心測驗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/>
              <a:t>                 </a:t>
            </a:r>
            <a:r>
              <a:rPr lang="en-US" altLang="zh-TW" sz="1400" dirty="0">
                <a:hlinkClick r:id="rId2"/>
              </a:rPr>
              <a:t>https://ethics.nctu.edu.tw/</a:t>
            </a:r>
            <a:endParaRPr lang="en-US" altLang="zh-TW" sz="1400" dirty="0"/>
          </a:p>
          <a:p>
            <a:r>
              <a:rPr lang="zh-TW" altLang="en-US" sz="1400" dirty="0"/>
              <a:t>                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完成後將證明下載留存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en-US" altLang="zh-TW" sz="1400" b="1" dirty="0" smtClean="0">
                <a:latin typeface="Adobe 繁黑體 Std B" pitchFamily="34" charset="-120"/>
                <a:ea typeface="Adobe 繁黑體 Std B" pitchFamily="34" charset="-120"/>
              </a:rPr>
              <a:t>107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學年度後入學者另</a:t>
            </a:r>
            <a:r>
              <a:rPr lang="zh-TW" altLang="en-US" sz="1400" b="1" dirty="0" smtClean="0">
                <a:latin typeface="Adobe 繁黑體 Std B" pitchFamily="34" charset="-120"/>
                <a:ea typeface="Adobe 繁黑體 Std B" pitchFamily="34" charset="-120"/>
              </a:rPr>
              <a:t>須至</a:t>
            </a:r>
            <a:r>
              <a:rPr lang="en-US" altLang="zh-TW" sz="1400" b="1" dirty="0" smtClean="0">
                <a:latin typeface="Adobe 繁黑體 Std B" pitchFamily="34" charset="-120"/>
                <a:ea typeface="Adobe 繁黑體 Std B" pitchFamily="34" charset="-120"/>
              </a:rPr>
              <a:t>e3</a:t>
            </a:r>
            <a:r>
              <a:rPr lang="zh-TW" altLang="en-US" sz="1400" b="1" dirty="0" smtClean="0">
                <a:latin typeface="Adobe 繁黑體 Std B" pitchFamily="34" charset="-120"/>
                <a:ea typeface="Adobe 繁黑體 Std B" pitchFamily="34" charset="-120"/>
              </a:rPr>
              <a:t>平台完成</a:t>
            </a:r>
            <a:endParaRPr lang="en-US" altLang="zh-TW" sz="14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b="1" dirty="0" smtClean="0">
                <a:latin typeface="Adobe 繁黑體 Std B" pitchFamily="34" charset="-120"/>
                <a:ea typeface="Adobe 繁黑體 Std B" pitchFamily="34" charset="-120"/>
              </a:rPr>
              <a:t>            『</a:t>
            </a:r>
            <a:r>
              <a:rPr lang="zh-TW" altLang="en-US" sz="1400" b="1" dirty="0"/>
              <a:t>性別平等教育線上訓練課程</a:t>
            </a:r>
            <a:r>
              <a:rPr lang="en-US" altLang="zh-TW" sz="1400" b="1" dirty="0">
                <a:latin typeface="Adobe 繁黑體 Std B" pitchFamily="34" charset="-120"/>
                <a:ea typeface="Adobe 繁黑體 Std B" pitchFamily="34" charset="-120"/>
              </a:rPr>
              <a:t>』</a:t>
            </a:r>
            <a:endParaRPr lang="zh-TW" altLang="en-US" sz="1400" b="1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9955" y="3006323"/>
            <a:ext cx="40975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步驟四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向指導老師確認口試委員名單、及召集人</a:t>
            </a:r>
            <a:endParaRPr lang="zh-TW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515095" y="3484344"/>
            <a:ext cx="445666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步驟五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發信給所長報告口試委員、擬推薦召集人名單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指導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老師與所長為同一人則不用發信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所長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陳在方老師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tfc@nycu.edu.tw 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  範例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見下一頁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29522" y="4619652"/>
            <a:ext cx="3918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步驟六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邀請口試委員擔任，並確認口試時間，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取得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口委當天聯絡方式。</a:t>
            </a:r>
            <a:endParaRPr lang="zh-TW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529522" y="5313116"/>
            <a:ext cx="5793574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步驟七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填寫口試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申請書（如需辦理視訊口試一定要先提出）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口試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委員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一覽表、校外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口試委員回函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先向所辦確認是否需填寫，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部分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校外口委已經有資料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並寄給莉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雯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liwen57566@nycu.edu.tw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步驟八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口試前兩天，記得再發信提醒口委時間、地點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           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並留給口委您當天的聯絡電話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529522" y="632520"/>
            <a:ext cx="24817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步驟二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solidFill>
                  <a:srgbClr val="000000"/>
                </a:solidFill>
                <a:latin typeface="Adobe 繁黑體 Std B" pitchFamily="34" charset="-120"/>
                <a:ea typeface="Adobe 繁黑體 Std B" pitchFamily="34" charset="-120"/>
              </a:rPr>
              <a:t>請確認完成論文比對</a:t>
            </a:r>
            <a:endParaRPr lang="en-US" altLang="zh-TW" sz="1400" dirty="0">
              <a:solidFill>
                <a:srgbClr val="00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1400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455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48680" y="1640632"/>
            <a:ext cx="554461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敬愛的所長　○○老師，您好：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</a:b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學生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是碩班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○○○，學生的論文由○○○老師指導，論文題目為「*************」。本論文主要借鑒○○○○○○○○○，探究○○○○○○○○○○○○○○○ 。</a:t>
            </a:r>
          </a:p>
          <a:p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 學生的論文口試委員，預計邀請○○○老師擔任口試委員暨召集人，邀請○○○老師、指導教授○○○老師擔任口試委員，三位口試委員研究領域均與學生論文主題有重要且高度之關聯性。論文口試時間預定於「 ○○○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年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月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日當週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」，口試地點預定於「</a:t>
            </a:r>
            <a:r>
              <a:rPr lang="zh-TW" altLang="en-US" sz="1400" b="1" u="sng" dirty="0">
                <a:latin typeface="Adobe 繁黑體 Std B" pitchFamily="34" charset="-120"/>
                <a:ea typeface="Adobe 繁黑體 Std B" pitchFamily="34" charset="-120"/>
              </a:rPr>
              <a:t>國立交通大學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</a:t>
            </a:r>
            <a:r>
              <a:rPr lang="zh-TW" altLang="en-US" sz="1400" b="1" u="sng" dirty="0">
                <a:latin typeface="Adobe 繁黑體 Std B" pitchFamily="34" charset="-120"/>
                <a:ea typeface="Adobe 繁黑體 Std B" pitchFamily="34" charset="-120"/>
              </a:rPr>
              <a:t>校區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」。依據本所碩士論文程序規定，敬請所長同意學生進行碩士論文口試。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謝謝老師！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◎ 論文口試委員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口試委員暨召集人：○○○教授（○○大學法學院）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口試委員： ○○○教授（ ○○大學法學院）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口試委員： ○○○教授（ ○○大學法學院）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◎ 論文口試時間： ○○○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年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月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</a:t>
            </a:r>
            <a:r>
              <a:rPr lang="zh-TW" altLang="en-US" sz="1400" b="1" dirty="0">
                <a:latin typeface="Adobe 繁黑體 Std B" pitchFamily="34" charset="-120"/>
                <a:ea typeface="Adobe 繁黑體 Std B" pitchFamily="34" charset="-120"/>
              </a:rPr>
              <a:t>日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當週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◎ 論文口試地點：國立交通大學○○校區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敬祝　教安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　　　　學生　 ○○ 　敬上</a:t>
            </a:r>
          </a:p>
          <a:p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48680" y="848544"/>
            <a:ext cx="2246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給所長的信範例</a:t>
            </a:r>
            <a:r>
              <a:rPr lang="en-US" altLang="zh-TW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】</a:t>
            </a:r>
            <a:endParaRPr lang="zh-TW" altLang="en-US" sz="2000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36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20688" y="1136576"/>
            <a:ext cx="5472608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敬愛的　○○○老師您好：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學生是○○○ ，為國立交通大學科技法律學院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碩士班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研究生。此次冒昧寫信叨擾，是想要敬邀您擔任碩士論文口試指導委員。若蒙老師答允，並想請教老師於 ○○年○○月○○日至 ○○年○○月○○日 此段時間內，何時方便為學生進行口試。以及，選定 國立交通大學○○校區 作為口試地點是否妥適，謝謝老師！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學生的指導教授為　○○○教授，碩士論文題目為「*****************」。本論文主要借鑒********學說，探究******相關論述。○○老師告知學生，○老師為********之專家，並在******有深刻的研究，學生十分期待能有此機會向　○老師請教，充實並深化學生對此議題之理解。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再次謝謝　○老師撥冗閱讀此信，以下為學生的聯絡資訊，如　○老師有任何問題，請您不吝隨時賜告。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○○○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l   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手機：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0900-000-000</a:t>
            </a: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l   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信箱：</a:t>
            </a:r>
            <a:r>
              <a:rPr lang="en-US" altLang="zh-TW" sz="1400" u="sng" dirty="0">
                <a:latin typeface="Adobe 繁黑體 Std B" pitchFamily="34" charset="-120"/>
                <a:ea typeface="Adobe 繁黑體 Std B" pitchFamily="34" charset="-120"/>
              </a:rPr>
              <a:t>123456@gmail.com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l   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口試時間：○○年○○月○○日至○○年○○月○○日（請老師賜覆您許可的時間）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l   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口試地點：國立交通大學○○校區（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100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台北市中正區忠孝西路一段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118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號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or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新竹市大學路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1001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號交大管理二館）（請老師賜覆地點是否合適）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敬祝　教安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 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　　　　國立交通大學科技法律研究所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　　　　　　　　　　　　　　　　碩士生　○○○　敬上</a:t>
            </a:r>
          </a:p>
          <a:p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20688" y="560512"/>
            <a:ext cx="275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【</a:t>
            </a:r>
            <a:r>
              <a:rPr lang="zh-TW" altLang="en-US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給口委的邀請信範例</a:t>
            </a:r>
            <a:r>
              <a:rPr lang="en-US" altLang="zh-TW" sz="20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】</a:t>
            </a:r>
            <a:endParaRPr lang="zh-TW" altLang="en-US" sz="2000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643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20688" y="992560"/>
            <a:ext cx="5688632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步驟九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-1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口試地點在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台北的北門校區（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由所辦代為申請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場地）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北門地點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會需要另外付費，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費用為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800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元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地點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在北門校區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台北市忠孝西路一段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114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號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筆電要自行準備，蘋果系列請自備轉接頭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簡報筆、杯子、保溫壺在三樓所辦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有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所辦在出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電梯右轉再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右轉，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使用完後請放回原處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使用所辦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要跟一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樓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管理員借錀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匙開啟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所辦，如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管理員有任何疑義，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請來電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新竹所辦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分機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57566)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，用完記得務必還錀匙給警衛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4.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當日有需影印或急救，請有禮貌地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請四樓管院戴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小姐幫忙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6.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請提前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1~2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小時到場測試設備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建議平日在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16:30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下班前，有問題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還可以找到人詢問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7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北門校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區無科法所助理、工讀生、茶水間、刀叉杯盤等，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 盡量以現成的茶水與餐點為主，勿準備要現場處理的食物。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8.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如有需要請準備面紙、濕紙巾、桌巾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等，可以從所辦拿。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9.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口試結束後請務必恢復整理環境，物品、垃圾收拾乾淨，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桌椅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亦請恢復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原狀，如當天有北門校區的行政人員協助，請記得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事後也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要去致謝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10.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如有開啟所辦，請於離開時務必將所辦門鎖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好，</a:t>
            </a:r>
            <a:r>
              <a:rPr lang="zh-TW" altLang="en-US" sz="1400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錀匙歸還給管理員</a:t>
            </a:r>
            <a:endParaRPr lang="en-US" altLang="zh-TW" sz="1400" u="sng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u="sng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  </a:t>
            </a:r>
            <a:r>
              <a:rPr lang="zh-TW" altLang="en-US" sz="1400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再</a:t>
            </a:r>
            <a:r>
              <a:rPr lang="zh-TW" altLang="en-US" sz="1400" u="sng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離開</a:t>
            </a:r>
            <a:endParaRPr lang="en-US" altLang="zh-TW" sz="1400" u="sng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口試委員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非交大教師者，如從非台北地區來口試，並且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是搭乘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大眾運輸工具者，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請跟老師確認乘座之交通工具、起迄地點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要回報給所辦以利報帳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12.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北門校區目前不提供停車位，建議事先調查停車地點提供給口委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參考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57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Z:\ｗｏｒｋ98.2.24\專班事項\畢業申請\口試當天模擬圖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0"/>
          <a:stretch/>
        </p:blipFill>
        <p:spPr bwMode="auto">
          <a:xfrm>
            <a:off x="260648" y="4919112"/>
            <a:ext cx="2520280" cy="40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Z:\ｗｏｒｋ98.2.24\專班事項\畢業申請\口試當天模擬圖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7" y="1303230"/>
            <a:ext cx="5664819" cy="3446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Z:\ｗｏｒｋ98.2.24\專班事項\畢業申請\口試當天模擬圖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83" y="4929768"/>
            <a:ext cx="2999984" cy="182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Z:\ｗｏｒｋ98.2.24\專班事項\畢業申請\口試當天模擬圖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669" y="7094623"/>
            <a:ext cx="2999798" cy="182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116632" y="345489"/>
            <a:ext cx="6144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Adobe 繁黑體 Std B" pitchFamily="34" charset="-120"/>
                <a:ea typeface="Adobe 繁黑體 Std B" pitchFamily="34" charset="-120"/>
              </a:rPr>
              <a:t>北門校區口試模擬圖（以第四會議室為例）</a:t>
            </a:r>
            <a:endParaRPr lang="en-US" altLang="zh-TW" sz="14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b="1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最好不要隨便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搬動會議室內的桌子</a:t>
            </a:r>
            <a:r>
              <a:rPr lang="en-US" altLang="zh-TW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講桌也算是桌子</a:t>
            </a:r>
            <a:r>
              <a:rPr lang="en-US" altLang="zh-TW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sz="1400" b="1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，結束時所有椅子要排回原位</a:t>
            </a:r>
            <a:endParaRPr lang="zh-TW" altLang="en-US" sz="1400" b="1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82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23753" y="947746"/>
            <a:ext cx="477284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步驟九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-2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口試地點在新竹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新竹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通常優先安排管理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二館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MB1063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圖書室（若被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借走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會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依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續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借用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MB1069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或院長室） 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 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有桌上型電腦，無須自行準備筆電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所辦茶水間可借用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 刀、叉、盤、杯、面紙、濕紙巾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20688" y="3584848"/>
            <a:ext cx="477284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步驟九</a:t>
            </a:r>
            <a:r>
              <a:rPr lang="en-US" altLang="zh-TW" sz="1400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-3</a:t>
            </a:r>
            <a:r>
              <a:rPr lang="zh-TW" altLang="en-US" sz="1400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zh-TW" altLang="en-US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線上口試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 smtClean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endParaRPr lang="en-US" altLang="zh-TW" sz="1400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可使用任何連線系統進行線上口試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，口試當下建議進行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桌面錄影或錄音（口試結束，口委們討論成績期間學生需迴避，可以不用錄）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，如有需要口試完成可以提供給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所上備查。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本人要熟悉連線系統，一定要確保口委會操作，建議最好和口委預約進行連線測試，免得口試當天因系統操作不熟悉而浪費保貴的報告時間，必要時可製作簡單的連線操作說明給口委參考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所上有連線系統可借用帳號，如有需要請向莉雯提出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08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353170" y="920552"/>
            <a:ext cx="5715000" cy="6167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1400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步驟十 </a:t>
            </a:r>
            <a:r>
              <a:rPr lang="en-US" altLang="zh-TW" sz="1400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: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口試當天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注意事項 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:</a:t>
            </a: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請列印口試當天文件，並將文件內容事先輸入再印出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 檔案下載處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︰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科法所網站→學業與課程→表格下載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→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                    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碩士論文口試程序表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口試當天必備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      評分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表每位口試委員各一份，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      審定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書、      成績資料表交給召集人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口試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委員會自行安排座位。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2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餐點請自行準備，建議可準備礦泉水、咖啡或果汁、水果或蛋糕，正餐時間請準備餐盒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並另準備提袋，以便老師沒食用完可攜帶離開</a:t>
            </a:r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，需先向老師確認葷素、飲食習慣等。</a:t>
            </a:r>
            <a:endParaRPr lang="zh-TW" altLang="en-US" sz="14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2249580" y="1136576"/>
            <a:ext cx="3444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總長約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1.5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</a:rPr>
              <a:t>小時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: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 報告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=&gt;QA</a:t>
            </a:r>
          </a:p>
          <a:p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=&gt;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口試委員討論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(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研究生暫離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)</a:t>
            </a:r>
          </a:p>
          <a:p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=&gt;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再次請研究生進入</a:t>
            </a:r>
            <a:r>
              <a:rPr lang="en-US" altLang="zh-TW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=&gt;</a:t>
            </a:r>
            <a:r>
              <a:rPr lang="zh-TW" altLang="en-US" sz="1400" dirty="0">
                <a:solidFill>
                  <a:srgbClr val="0000FF"/>
                </a:solidFill>
                <a:latin typeface="Adobe 繁黑體 Std B" pitchFamily="34" charset="-120"/>
                <a:ea typeface="Adobe 繁黑體 Std B" pitchFamily="34" charset="-120"/>
                <a:sym typeface="Wingdings" panose="05000000000000000000" pitchFamily="2" charset="2"/>
              </a:rPr>
              <a:t>宣布口試結果</a:t>
            </a:r>
            <a:endParaRPr lang="zh-TW" altLang="en-US" sz="1400" dirty="0">
              <a:solidFill>
                <a:srgbClr val="0000FF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 flipH="1" flipV="1">
            <a:off x="724187" y="3299459"/>
            <a:ext cx="144016" cy="14401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2" name="矩形 11"/>
          <p:cNvSpPr/>
          <p:nvPr/>
        </p:nvSpPr>
        <p:spPr>
          <a:xfrm>
            <a:off x="724187" y="3571197"/>
            <a:ext cx="130635" cy="1121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3" name="矩形 12"/>
          <p:cNvSpPr/>
          <p:nvPr/>
        </p:nvSpPr>
        <p:spPr>
          <a:xfrm flipH="1" flipV="1">
            <a:off x="1636922" y="3564847"/>
            <a:ext cx="184005" cy="1362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grpSp>
        <p:nvGrpSpPr>
          <p:cNvPr id="21" name="群組 20"/>
          <p:cNvGrpSpPr/>
          <p:nvPr/>
        </p:nvGrpSpPr>
        <p:grpSpPr>
          <a:xfrm>
            <a:off x="3972046" y="3853722"/>
            <a:ext cx="1617358" cy="1268768"/>
            <a:chOff x="3213922" y="3684747"/>
            <a:chExt cx="1617358" cy="1268768"/>
          </a:xfrm>
        </p:grpSpPr>
        <p:sp>
          <p:nvSpPr>
            <p:cNvPr id="6" name="矩形 5"/>
            <p:cNvSpPr/>
            <p:nvPr/>
          </p:nvSpPr>
          <p:spPr>
            <a:xfrm>
              <a:off x="3213922" y="4035781"/>
              <a:ext cx="1617358" cy="6729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8" name="矩形 7"/>
            <p:cNvSpPr/>
            <p:nvPr/>
          </p:nvSpPr>
          <p:spPr>
            <a:xfrm>
              <a:off x="3975299" y="4430072"/>
              <a:ext cx="161736" cy="22433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9" name="矩形 8"/>
            <p:cNvSpPr/>
            <p:nvPr/>
          </p:nvSpPr>
          <p:spPr>
            <a:xfrm>
              <a:off x="4366240" y="4430072"/>
              <a:ext cx="161736" cy="22433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10" name="矩形 9"/>
            <p:cNvSpPr/>
            <p:nvPr/>
          </p:nvSpPr>
          <p:spPr>
            <a:xfrm>
              <a:off x="3975299" y="4151074"/>
              <a:ext cx="161736" cy="224333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4050076" y="4097077"/>
              <a:ext cx="161736" cy="224333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14" name="矩形 13"/>
            <p:cNvSpPr/>
            <p:nvPr/>
          </p:nvSpPr>
          <p:spPr>
            <a:xfrm>
              <a:off x="3564022" y="4426948"/>
              <a:ext cx="161736" cy="22433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/>
            </a:p>
          </p:txBody>
        </p:sp>
        <p:sp>
          <p:nvSpPr>
            <p:cNvPr id="15" name="橢圓 14"/>
            <p:cNvSpPr/>
            <p:nvPr/>
          </p:nvSpPr>
          <p:spPr>
            <a:xfrm>
              <a:off x="3526633" y="4758236"/>
              <a:ext cx="242604" cy="1869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/>
                <a:t>A</a:t>
              </a:r>
              <a:endParaRPr lang="zh-TW" altLang="en-US" sz="1400" b="1" dirty="0"/>
            </a:p>
          </p:txBody>
        </p:sp>
        <p:sp>
          <p:nvSpPr>
            <p:cNvPr id="16" name="橢圓 15"/>
            <p:cNvSpPr/>
            <p:nvPr/>
          </p:nvSpPr>
          <p:spPr>
            <a:xfrm>
              <a:off x="3937910" y="4766571"/>
              <a:ext cx="242604" cy="1869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/>
                <a:t>B</a:t>
              </a:r>
              <a:endParaRPr lang="zh-TW" altLang="en-US" sz="1400" b="1" dirty="0"/>
            </a:p>
          </p:txBody>
        </p:sp>
        <p:sp>
          <p:nvSpPr>
            <p:cNvPr id="17" name="橢圓 16"/>
            <p:cNvSpPr/>
            <p:nvPr/>
          </p:nvSpPr>
          <p:spPr>
            <a:xfrm>
              <a:off x="4328851" y="4755029"/>
              <a:ext cx="242604" cy="18694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/>
                <a:t>C</a:t>
              </a:r>
              <a:endParaRPr lang="zh-TW" altLang="en-US" sz="1400" b="1" dirty="0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3595113" y="3684747"/>
              <a:ext cx="97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latin typeface="Adobe 繁黑體 Std B" pitchFamily="34" charset="-120"/>
                  <a:ea typeface="Adobe 繁黑體 Std B" pitchFamily="34" charset="-120"/>
                </a:rPr>
                <a:t>擺放方式</a:t>
              </a:r>
            </a:p>
          </p:txBody>
        </p:sp>
      </p:grpSp>
      <p:sp>
        <p:nvSpPr>
          <p:cNvPr id="19" name="文字方塊 18"/>
          <p:cNvSpPr txBox="1"/>
          <p:nvPr/>
        </p:nvSpPr>
        <p:spPr>
          <a:xfrm>
            <a:off x="764806" y="4288170"/>
            <a:ext cx="11705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請自行準備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口委用筆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dirty="0"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立可帶</a:t>
            </a:r>
            <a:endParaRPr lang="en-US" altLang="zh-TW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6889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相鄰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相鄰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5180</TotalTime>
  <Words>2590</Words>
  <Application>Microsoft Office PowerPoint</Application>
  <PresentationFormat>A4 紙張 (210x297 公釐)</PresentationFormat>
  <Paragraphs>264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Adobe 繁黑體 Std B</vt:lpstr>
      <vt:lpstr>華康雅宋體</vt:lpstr>
      <vt:lpstr>新細明體</vt:lpstr>
      <vt:lpstr>Arial</vt:lpstr>
      <vt:lpstr>Calibri</vt:lpstr>
      <vt:lpstr>Cambria</vt:lpstr>
      <vt:lpstr>Wingdings</vt:lpstr>
      <vt:lpstr>相鄰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peiyu</dc:creator>
  <cp:lastModifiedBy>JESS</cp:lastModifiedBy>
  <cp:revision>158</cp:revision>
  <cp:lastPrinted>2021-07-02T06:31:36Z</cp:lastPrinted>
  <dcterms:created xsi:type="dcterms:W3CDTF">2018-06-20T06:01:17Z</dcterms:created>
  <dcterms:modified xsi:type="dcterms:W3CDTF">2023-05-25T06:41:53Z</dcterms:modified>
</cp:coreProperties>
</file>